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15"/>
  </p:notesMasterIdLst>
  <p:sldIdLst>
    <p:sldId id="274" r:id="rId2"/>
    <p:sldId id="257" r:id="rId3"/>
    <p:sldId id="289" r:id="rId4"/>
    <p:sldId id="284" r:id="rId5"/>
    <p:sldId id="276" r:id="rId6"/>
    <p:sldId id="285" r:id="rId7"/>
    <p:sldId id="288" r:id="rId8"/>
    <p:sldId id="286" r:id="rId9"/>
    <p:sldId id="287" r:id="rId10"/>
    <p:sldId id="282" r:id="rId11"/>
    <p:sldId id="275" r:id="rId12"/>
    <p:sldId id="260" r:id="rId13"/>
    <p:sldId id="265" r:id="rId14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tgun" initials="k" lastIdx="0" clrIdx="0">
    <p:extLst>
      <p:ext uri="{19B8F6BF-5375-455C-9EA6-DF929625EA0E}">
        <p15:presenceInfo xmlns:p15="http://schemas.microsoft.com/office/powerpoint/2012/main" userId="7212916e67e454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101B"/>
    <a:srgbClr val="F7AFBD"/>
    <a:srgbClr val="821421"/>
    <a:srgbClr val="A3192B"/>
    <a:srgbClr val="9D1717"/>
    <a:srgbClr val="CE2035"/>
    <a:srgbClr val="530D15"/>
    <a:srgbClr val="B21A1A"/>
    <a:srgbClr val="B11B2D"/>
    <a:srgbClr val="650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6" autoAdjust="0"/>
    <p:restoredTop sz="94053" autoAdjust="0"/>
  </p:normalViewPr>
  <p:slideViewPr>
    <p:cSldViewPr showGuides="1">
      <p:cViewPr varScale="1">
        <p:scale>
          <a:sx n="101" d="100"/>
          <a:sy n="101" d="100"/>
        </p:scale>
        <p:origin x="91" y="2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tgun\Desktop\&#1069;&#1084;&#1080;&#1089;&#1089;&#1080;&#1103;_&#1089;&#1074;&#1086;&#1076;&#1085;&#1072;&#110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tgun\Desktop\&#1069;&#1084;&#1080;&#1089;&#1089;&#1080;&#1103;_&#1089;&#1074;&#1086;&#1076;&#1085;&#1072;&#1103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74705387303504"/>
          <c:y val="4.1473709023188761E-2"/>
          <c:w val="0.54885127275016155"/>
          <c:h val="0.791110851178853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Лист2!$P$1</c:f>
              <c:strCache>
                <c:ptCount val="1"/>
                <c:pt idx="0">
                  <c:v>KT-160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Лист2!$B$2:$B$14</c:f>
              <c:numCache>
                <c:formatCode>General</c:formatCode>
                <c:ptCount val="13"/>
                <c:pt idx="0">
                  <c:v>400</c:v>
                </c:pt>
                <c:pt idx="1">
                  <c:v>450</c:v>
                </c:pt>
                <c:pt idx="2">
                  <c:v>500</c:v>
                </c:pt>
                <c:pt idx="3">
                  <c:v>550</c:v>
                </c:pt>
                <c:pt idx="4">
                  <c:v>600</c:v>
                </c:pt>
                <c:pt idx="5">
                  <c:v>650</c:v>
                </c:pt>
                <c:pt idx="6">
                  <c:v>700</c:v>
                </c:pt>
                <c:pt idx="7">
                  <c:v>750</c:v>
                </c:pt>
                <c:pt idx="8">
                  <c:v>800</c:v>
                </c:pt>
                <c:pt idx="9">
                  <c:v>850</c:v>
                </c:pt>
                <c:pt idx="10">
                  <c:v>900</c:v>
                </c:pt>
                <c:pt idx="11">
                  <c:v>950</c:v>
                </c:pt>
                <c:pt idx="12">
                  <c:v>1000</c:v>
                </c:pt>
              </c:numCache>
            </c:numRef>
          </c:xVal>
          <c:yVal>
            <c:numRef>
              <c:f>Лист2!$M$2:$M$14</c:f>
              <c:numCache>
                <c:formatCode>General</c:formatCode>
                <c:ptCount val="13"/>
                <c:pt idx="0">
                  <c:v>70.810339263144726</c:v>
                </c:pt>
                <c:pt idx="1">
                  <c:v>61.486192992392802</c:v>
                </c:pt>
                <c:pt idx="2">
                  <c:v>62.458762458029973</c:v>
                </c:pt>
                <c:pt idx="3">
                  <c:v>63.622034362021665</c:v>
                </c:pt>
                <c:pt idx="4">
                  <c:v>60.415195694628935</c:v>
                </c:pt>
                <c:pt idx="5">
                  <c:v>60.493108084861021</c:v>
                </c:pt>
                <c:pt idx="6">
                  <c:v>57.825076392356173</c:v>
                </c:pt>
                <c:pt idx="7">
                  <c:v>57.857326796714148</c:v>
                </c:pt>
                <c:pt idx="8">
                  <c:v>52.475686505500065</c:v>
                </c:pt>
                <c:pt idx="9">
                  <c:v>50.619750216666475</c:v>
                </c:pt>
                <c:pt idx="10">
                  <c:v>53.438042357627126</c:v>
                </c:pt>
                <c:pt idx="11">
                  <c:v>50.808606341544404</c:v>
                </c:pt>
                <c:pt idx="12">
                  <c:v>47.219934716883841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971-4340-A698-6FA2F437A8EF}"/>
            </c:ext>
          </c:extLst>
        </c:ser>
        <c:ser>
          <c:idx val="1"/>
          <c:order val="1"/>
          <c:tx>
            <c:strRef>
              <c:f>Лист2!$Q$16</c:f>
              <c:strCache>
                <c:ptCount val="1"/>
                <c:pt idx="0">
                  <c:v>ГЦМО_ПБЭК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Лист2!$B$2:$B$14</c:f>
              <c:numCache>
                <c:formatCode>General</c:formatCode>
                <c:ptCount val="13"/>
                <c:pt idx="0">
                  <c:v>400</c:v>
                </c:pt>
                <c:pt idx="1">
                  <c:v>450</c:v>
                </c:pt>
                <c:pt idx="2">
                  <c:v>500</c:v>
                </c:pt>
                <c:pt idx="3">
                  <c:v>550</c:v>
                </c:pt>
                <c:pt idx="4">
                  <c:v>600</c:v>
                </c:pt>
                <c:pt idx="5">
                  <c:v>650</c:v>
                </c:pt>
                <c:pt idx="6">
                  <c:v>700</c:v>
                </c:pt>
                <c:pt idx="7">
                  <c:v>750</c:v>
                </c:pt>
                <c:pt idx="8">
                  <c:v>800</c:v>
                </c:pt>
                <c:pt idx="9">
                  <c:v>850</c:v>
                </c:pt>
                <c:pt idx="10">
                  <c:v>900</c:v>
                </c:pt>
                <c:pt idx="11">
                  <c:v>950</c:v>
                </c:pt>
                <c:pt idx="12">
                  <c:v>1000</c:v>
                </c:pt>
              </c:numCache>
            </c:numRef>
          </c:xVal>
          <c:yVal>
            <c:numRef>
              <c:f>Лист2!$Q$17:$Q$29</c:f>
              <c:numCache>
                <c:formatCode>General</c:formatCode>
                <c:ptCount val="13"/>
                <c:pt idx="0">
                  <c:v>67.38</c:v>
                </c:pt>
                <c:pt idx="1">
                  <c:v>65.25</c:v>
                </c:pt>
                <c:pt idx="2">
                  <c:v>64.040000000000006</c:v>
                </c:pt>
                <c:pt idx="3">
                  <c:v>62.05</c:v>
                </c:pt>
                <c:pt idx="4">
                  <c:v>59.12</c:v>
                </c:pt>
                <c:pt idx="5">
                  <c:v>58.56</c:v>
                </c:pt>
                <c:pt idx="6">
                  <c:v>56.98</c:v>
                </c:pt>
                <c:pt idx="7">
                  <c:v>55.03</c:v>
                </c:pt>
                <c:pt idx="8">
                  <c:v>54.36</c:v>
                </c:pt>
                <c:pt idx="9">
                  <c:v>52.12</c:v>
                </c:pt>
                <c:pt idx="10">
                  <c:v>51.04</c:v>
                </c:pt>
                <c:pt idx="11">
                  <c:v>50.5</c:v>
                </c:pt>
                <c:pt idx="12">
                  <c:v>50.08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971-4340-A698-6FA2F437A8EF}"/>
            </c:ext>
          </c:extLst>
        </c:ser>
        <c:ser>
          <c:idx val="2"/>
          <c:order val="2"/>
          <c:tx>
            <c:strRef>
              <c:f>Лист2!$R$16</c:f>
              <c:strCache>
                <c:ptCount val="1"/>
                <c:pt idx="0">
                  <c:v>IEC_СРЕД_ЗНАЧ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Лист2!$B$2:$B$14</c:f>
              <c:numCache>
                <c:formatCode>General</c:formatCode>
                <c:ptCount val="13"/>
                <c:pt idx="0">
                  <c:v>400</c:v>
                </c:pt>
                <c:pt idx="1">
                  <c:v>450</c:v>
                </c:pt>
                <c:pt idx="2">
                  <c:v>500</c:v>
                </c:pt>
                <c:pt idx="3">
                  <c:v>550</c:v>
                </c:pt>
                <c:pt idx="4">
                  <c:v>600</c:v>
                </c:pt>
                <c:pt idx="5">
                  <c:v>650</c:v>
                </c:pt>
                <c:pt idx="6">
                  <c:v>700</c:v>
                </c:pt>
                <c:pt idx="7">
                  <c:v>750</c:v>
                </c:pt>
                <c:pt idx="8">
                  <c:v>800</c:v>
                </c:pt>
                <c:pt idx="9">
                  <c:v>850</c:v>
                </c:pt>
                <c:pt idx="10">
                  <c:v>900</c:v>
                </c:pt>
                <c:pt idx="11">
                  <c:v>950</c:v>
                </c:pt>
                <c:pt idx="12">
                  <c:v>1000</c:v>
                </c:pt>
              </c:numCache>
            </c:numRef>
          </c:xVal>
          <c:yVal>
            <c:numRef>
              <c:f>Лист2!$O$17:$O$29</c:f>
              <c:numCache>
                <c:formatCode>General</c:formatCode>
                <c:ptCount val="13"/>
                <c:pt idx="0">
                  <c:v>67.903371540945116</c:v>
                </c:pt>
                <c:pt idx="1">
                  <c:v>62.419380276572468</c:v>
                </c:pt>
                <c:pt idx="2">
                  <c:v>62.774472124021592</c:v>
                </c:pt>
                <c:pt idx="3">
                  <c:v>64.910885054510203</c:v>
                </c:pt>
                <c:pt idx="4">
                  <c:v>60.461994564276267</c:v>
                </c:pt>
                <c:pt idx="5">
                  <c:v>62.238628684919412</c:v>
                </c:pt>
                <c:pt idx="6">
                  <c:v>58.46614131633573</c:v>
                </c:pt>
                <c:pt idx="7">
                  <c:v>58.511016561430026</c:v>
                </c:pt>
                <c:pt idx="8">
                  <c:v>51.052595194023226</c:v>
                </c:pt>
                <c:pt idx="9">
                  <c:v>48.517590240877183</c:v>
                </c:pt>
                <c:pt idx="10">
                  <c:v>54.300537855070118</c:v>
                </c:pt>
                <c:pt idx="11">
                  <c:v>49.79964675609402</c:v>
                </c:pt>
                <c:pt idx="12">
                  <c:v>47.85667478267483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971-4340-A698-6FA2F437A8EF}"/>
            </c:ext>
          </c:extLst>
        </c:ser>
        <c:ser>
          <c:idx val="3"/>
          <c:order val="3"/>
          <c:tx>
            <c:strRef>
              <c:f>Лист2!$R$32</c:f>
              <c:strCache>
                <c:ptCount val="1"/>
                <c:pt idx="0">
                  <c:v>IEC_МАКС_ЗНАЧ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Лист2!$B$2:$B$14</c:f>
              <c:numCache>
                <c:formatCode>General</c:formatCode>
                <c:ptCount val="13"/>
                <c:pt idx="0">
                  <c:v>400</c:v>
                </c:pt>
                <c:pt idx="1">
                  <c:v>450</c:v>
                </c:pt>
                <c:pt idx="2">
                  <c:v>500</c:v>
                </c:pt>
                <c:pt idx="3">
                  <c:v>550</c:v>
                </c:pt>
                <c:pt idx="4">
                  <c:v>600</c:v>
                </c:pt>
                <c:pt idx="5">
                  <c:v>650</c:v>
                </c:pt>
                <c:pt idx="6">
                  <c:v>700</c:v>
                </c:pt>
                <c:pt idx="7">
                  <c:v>750</c:v>
                </c:pt>
                <c:pt idx="8">
                  <c:v>800</c:v>
                </c:pt>
                <c:pt idx="9">
                  <c:v>850</c:v>
                </c:pt>
                <c:pt idx="10">
                  <c:v>900</c:v>
                </c:pt>
                <c:pt idx="11">
                  <c:v>950</c:v>
                </c:pt>
                <c:pt idx="12">
                  <c:v>1000</c:v>
                </c:pt>
              </c:numCache>
            </c:numRef>
          </c:xVal>
          <c:yVal>
            <c:numRef>
              <c:f>Лист2!$O$33:$O$45</c:f>
              <c:numCache>
                <c:formatCode>General</c:formatCode>
                <c:ptCount val="13"/>
                <c:pt idx="0">
                  <c:v>66.267384783666614</c:v>
                </c:pt>
                <c:pt idx="1">
                  <c:v>61.435421763431847</c:v>
                </c:pt>
                <c:pt idx="2">
                  <c:v>63.65941531841095</c:v>
                </c:pt>
                <c:pt idx="3">
                  <c:v>64.475605451505771</c:v>
                </c:pt>
                <c:pt idx="4">
                  <c:v>63.038770760934867</c:v>
                </c:pt>
                <c:pt idx="5">
                  <c:v>61.829081949632688</c:v>
                </c:pt>
                <c:pt idx="6">
                  <c:v>60.629419521730469</c:v>
                </c:pt>
                <c:pt idx="7">
                  <c:v>58.1835051936322</c:v>
                </c:pt>
                <c:pt idx="8">
                  <c:v>51.780197921436312</c:v>
                </c:pt>
                <c:pt idx="9">
                  <c:v>48.796450697820688</c:v>
                </c:pt>
                <c:pt idx="10">
                  <c:v>54.431147744100571</c:v>
                </c:pt>
                <c:pt idx="11">
                  <c:v>49.300146655481427</c:v>
                </c:pt>
                <c:pt idx="12">
                  <c:v>46.738069824617412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971-4340-A698-6FA2F437A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8445608"/>
        <c:axId val="438444952"/>
      </c:scatterChart>
      <c:valAx>
        <c:axId val="438445608"/>
        <c:scaling>
          <c:orientation val="minMax"/>
          <c:max val="100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baseline="0">
                    <a:solidFill>
                      <a:schemeClr val="bg1"/>
                    </a:solidFill>
                  </a:rPr>
                  <a:t>Частота, МГц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8444952"/>
        <c:crosses val="autoZero"/>
        <c:crossBetween val="midCat"/>
      </c:valAx>
      <c:valAx>
        <c:axId val="438444952"/>
        <c:scaling>
          <c:orientation val="minMax"/>
          <c:max val="72"/>
          <c:min val="4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baseline="0">
                    <a:solidFill>
                      <a:schemeClr val="bg1"/>
                    </a:solidFill>
                  </a:rPr>
                  <a:t>НЭП, дБ(мкВ/м)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8445608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Лист2!$P$1</c:f>
              <c:strCache>
                <c:ptCount val="1"/>
                <c:pt idx="0">
                  <c:v>KT-160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Лист2!$B$2:$B$14</c:f>
              <c:numCache>
                <c:formatCode>General</c:formatCode>
                <c:ptCount val="13"/>
                <c:pt idx="0">
                  <c:v>400</c:v>
                </c:pt>
                <c:pt idx="1">
                  <c:v>450</c:v>
                </c:pt>
                <c:pt idx="2">
                  <c:v>500</c:v>
                </c:pt>
                <c:pt idx="3">
                  <c:v>550</c:v>
                </c:pt>
                <c:pt idx="4">
                  <c:v>600</c:v>
                </c:pt>
                <c:pt idx="5">
                  <c:v>650</c:v>
                </c:pt>
                <c:pt idx="6">
                  <c:v>700</c:v>
                </c:pt>
                <c:pt idx="7">
                  <c:v>750</c:v>
                </c:pt>
                <c:pt idx="8">
                  <c:v>800</c:v>
                </c:pt>
                <c:pt idx="9">
                  <c:v>850</c:v>
                </c:pt>
                <c:pt idx="10">
                  <c:v>900</c:v>
                </c:pt>
                <c:pt idx="11">
                  <c:v>950</c:v>
                </c:pt>
                <c:pt idx="12">
                  <c:v>1000</c:v>
                </c:pt>
              </c:numCache>
            </c:numRef>
          </c:xVal>
          <c:yVal>
            <c:numRef>
              <c:f>Лист2!$P$2:$P$14</c:f>
              <c:numCache>
                <c:formatCode>General</c:formatCode>
                <c:ptCount val="13"/>
                <c:pt idx="0">
                  <c:v>3.4303392631447309</c:v>
                </c:pt>
                <c:pt idx="1">
                  <c:v>-3.7638070076071983</c:v>
                </c:pt>
                <c:pt idx="2">
                  <c:v>-1.5812375419700331</c:v>
                </c:pt>
                <c:pt idx="3">
                  <c:v>1.5720343620216681</c:v>
                </c:pt>
                <c:pt idx="4">
                  <c:v>1.2951956946289371</c:v>
                </c:pt>
                <c:pt idx="5">
                  <c:v>1.9331080848610185</c:v>
                </c:pt>
                <c:pt idx="6">
                  <c:v>0.8450763923561766</c:v>
                </c:pt>
                <c:pt idx="7">
                  <c:v>2.8273267967141464</c:v>
                </c:pt>
                <c:pt idx="8">
                  <c:v>-1.8843134944999349</c:v>
                </c:pt>
                <c:pt idx="9">
                  <c:v>-1.5002497833335227</c:v>
                </c:pt>
                <c:pt idx="10">
                  <c:v>2.3980423576271264</c:v>
                </c:pt>
                <c:pt idx="11">
                  <c:v>0.30860634154440447</c:v>
                </c:pt>
                <c:pt idx="12">
                  <c:v>-2.8600652831161568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025-4CF5-9BC4-B600A8F9EBF4}"/>
            </c:ext>
          </c:extLst>
        </c:ser>
        <c:ser>
          <c:idx val="1"/>
          <c:order val="1"/>
          <c:tx>
            <c:strRef>
              <c:f>Лист2!$R$16</c:f>
              <c:strCache>
                <c:ptCount val="1"/>
                <c:pt idx="0">
                  <c:v>IEC_СРЕД_ЗНАЧ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Лист2!$B$2:$B$14</c:f>
              <c:numCache>
                <c:formatCode>General</c:formatCode>
                <c:ptCount val="13"/>
                <c:pt idx="0">
                  <c:v>400</c:v>
                </c:pt>
                <c:pt idx="1">
                  <c:v>450</c:v>
                </c:pt>
                <c:pt idx="2">
                  <c:v>500</c:v>
                </c:pt>
                <c:pt idx="3">
                  <c:v>550</c:v>
                </c:pt>
                <c:pt idx="4">
                  <c:v>600</c:v>
                </c:pt>
                <c:pt idx="5">
                  <c:v>650</c:v>
                </c:pt>
                <c:pt idx="6">
                  <c:v>700</c:v>
                </c:pt>
                <c:pt idx="7">
                  <c:v>750</c:v>
                </c:pt>
                <c:pt idx="8">
                  <c:v>800</c:v>
                </c:pt>
                <c:pt idx="9">
                  <c:v>850</c:v>
                </c:pt>
                <c:pt idx="10">
                  <c:v>900</c:v>
                </c:pt>
                <c:pt idx="11">
                  <c:v>950</c:v>
                </c:pt>
                <c:pt idx="12">
                  <c:v>1000</c:v>
                </c:pt>
              </c:numCache>
            </c:numRef>
          </c:xVal>
          <c:yVal>
            <c:numRef>
              <c:f>Лист2!$R$17:$R$29</c:f>
              <c:numCache>
                <c:formatCode>General</c:formatCode>
                <c:ptCount val="13"/>
                <c:pt idx="0">
                  <c:v>0.52337154094512073</c:v>
                </c:pt>
                <c:pt idx="1">
                  <c:v>-2.8306197234275317</c:v>
                </c:pt>
                <c:pt idx="2">
                  <c:v>-1.2655278759784139</c:v>
                </c:pt>
                <c:pt idx="3">
                  <c:v>2.8608850545102058</c:v>
                </c:pt>
                <c:pt idx="4">
                  <c:v>1.3419945642762698</c:v>
                </c:pt>
                <c:pt idx="5">
                  <c:v>3.6786286849194099</c:v>
                </c:pt>
                <c:pt idx="6">
                  <c:v>1.4861413163357327</c:v>
                </c:pt>
                <c:pt idx="7">
                  <c:v>3.4810165614300246</c:v>
                </c:pt>
                <c:pt idx="8">
                  <c:v>-3.3074048059767733</c:v>
                </c:pt>
                <c:pt idx="9">
                  <c:v>-3.6024097591228141</c:v>
                </c:pt>
                <c:pt idx="10">
                  <c:v>3.260537855070119</c:v>
                </c:pt>
                <c:pt idx="11">
                  <c:v>-0.70035324390597964</c:v>
                </c:pt>
                <c:pt idx="12">
                  <c:v>-2.2233252173251685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025-4CF5-9BC4-B600A8F9EBF4}"/>
            </c:ext>
          </c:extLst>
        </c:ser>
        <c:ser>
          <c:idx val="2"/>
          <c:order val="2"/>
          <c:tx>
            <c:strRef>
              <c:f>Лист2!$R$32</c:f>
              <c:strCache>
                <c:ptCount val="1"/>
                <c:pt idx="0">
                  <c:v>IEC_МАКС_ЗНАЧ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Лист2!$B$2:$B$14</c:f>
              <c:numCache>
                <c:formatCode>General</c:formatCode>
                <c:ptCount val="13"/>
                <c:pt idx="0">
                  <c:v>400</c:v>
                </c:pt>
                <c:pt idx="1">
                  <c:v>450</c:v>
                </c:pt>
                <c:pt idx="2">
                  <c:v>500</c:v>
                </c:pt>
                <c:pt idx="3">
                  <c:v>550</c:v>
                </c:pt>
                <c:pt idx="4">
                  <c:v>600</c:v>
                </c:pt>
                <c:pt idx="5">
                  <c:v>650</c:v>
                </c:pt>
                <c:pt idx="6">
                  <c:v>700</c:v>
                </c:pt>
                <c:pt idx="7">
                  <c:v>750</c:v>
                </c:pt>
                <c:pt idx="8">
                  <c:v>800</c:v>
                </c:pt>
                <c:pt idx="9">
                  <c:v>850</c:v>
                </c:pt>
                <c:pt idx="10">
                  <c:v>900</c:v>
                </c:pt>
                <c:pt idx="11">
                  <c:v>950</c:v>
                </c:pt>
                <c:pt idx="12">
                  <c:v>1000</c:v>
                </c:pt>
              </c:numCache>
            </c:numRef>
          </c:xVal>
          <c:yVal>
            <c:numRef>
              <c:f>Лист2!$R$33:$R$45</c:f>
              <c:numCache>
                <c:formatCode>General</c:formatCode>
                <c:ptCount val="13"/>
                <c:pt idx="0">
                  <c:v>-1.1126152163333813</c:v>
                </c:pt>
                <c:pt idx="1">
                  <c:v>-3.8145782365681526</c:v>
                </c:pt>
                <c:pt idx="2">
                  <c:v>-0.38058468158905612</c:v>
                </c:pt>
                <c:pt idx="3">
                  <c:v>2.4256054515057741</c:v>
                </c:pt>
                <c:pt idx="4">
                  <c:v>3.9187707609348692</c:v>
                </c:pt>
                <c:pt idx="5">
                  <c:v>3.2690819496326853</c:v>
                </c:pt>
                <c:pt idx="6">
                  <c:v>3.6494195217304721</c:v>
                </c:pt>
                <c:pt idx="7">
                  <c:v>3.1535051936321992</c:v>
                </c:pt>
                <c:pt idx="8">
                  <c:v>-2.5798020785636879</c:v>
                </c:pt>
                <c:pt idx="9">
                  <c:v>-3.323549302179309</c:v>
                </c:pt>
                <c:pt idx="10">
                  <c:v>3.3911477441005715</c:v>
                </c:pt>
                <c:pt idx="11">
                  <c:v>-1.1998533445185728</c:v>
                </c:pt>
                <c:pt idx="12">
                  <c:v>-3.3419301753825863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025-4CF5-9BC4-B600A8F9EB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879448"/>
        <c:axId val="387881088"/>
      </c:scatterChart>
      <c:valAx>
        <c:axId val="387879448"/>
        <c:scaling>
          <c:orientation val="minMax"/>
          <c:max val="100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6A101B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baseline="0">
                    <a:solidFill>
                      <a:srgbClr val="6A101B"/>
                    </a:solidFill>
                  </a:rPr>
                  <a:t>Частота, МГц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6A101B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6A101B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881088"/>
        <c:crosses val="autoZero"/>
        <c:crossBetween val="midCat"/>
      </c:valAx>
      <c:valAx>
        <c:axId val="387881088"/>
        <c:scaling>
          <c:orientation val="minMax"/>
          <c:max val="4"/>
          <c:min val="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6A101B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baseline="0">
                    <a:solidFill>
                      <a:srgbClr val="6A101B"/>
                    </a:solidFill>
                  </a:rPr>
                  <a:t>Разность, дБ(мкВ/м)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6A101B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6A101B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8794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rgbClr val="6A101B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9B24B-18D6-4B8F-9B16-03B00298E4CB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95349-1670-4C34-853E-BF294D27CF9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87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15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6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82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390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4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39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183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21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95349-1670-4C34-853E-BF294D27CF9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89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CF13-A58D-4161-AF50-54EF355B1BB1}" type="datetime1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70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934BD-A904-4837-98BF-183BF16C87A8}" type="datetime1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92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B505-4ACC-4C74-8F3C-91D5F6D26326}" type="datetime1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4B08-FFDA-40CD-92C4-10A4552C7DA2}" type="datetime1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2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4A962-DAC3-4F8B-B26E-89377ED304E1}" type="datetime1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259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4E3E-4DD0-498C-BD5E-BB147759407B}" type="datetime1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23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D23E4-B74F-4C34-81C6-BB26ECB68C5A}" type="datetime1">
              <a:rPr lang="ru-RU" smtClean="0"/>
              <a:t>04.06.2024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02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7104-A8AD-4E7C-A301-82BB403962E6}" type="datetime1">
              <a:rPr lang="ru-RU" smtClean="0"/>
              <a:t>04.06.2024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82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104F-47DC-415F-BA43-3DE3517E7635}" type="datetime1">
              <a:rPr lang="ru-RU" smtClean="0"/>
              <a:t>04.06.2024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4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F071-67EA-4425-BB15-2A419531FCC8}" type="datetime1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707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8521-7FFA-4901-9F63-F73AB4F59576}" type="datetime1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56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AAEF9-1DED-4A02-B5CE-0A91DC5514CD}" type="datetime1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АО "ГЦМО ЭМС"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67908-EF73-470B-B70B-9B61DA36B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44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jpeg"/><Relationship Id="rId5" Type="http://schemas.openxmlformats.org/officeDocument/2006/relationships/image" Target="../media/image19.jpe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chamber@scemc.ru" TargetMode="External"/><Relationship Id="rId3" Type="http://schemas.openxmlformats.org/officeDocument/2006/relationships/hyperlink" Target="http://www.scemc.ru/" TargetMode="External"/><Relationship Id="rId7" Type="http://schemas.openxmlformats.org/officeDocument/2006/relationships/hyperlink" Target="mailto:emc@scemc.r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est@scemc.ru" TargetMode="External"/><Relationship Id="rId5" Type="http://schemas.openxmlformats.org/officeDocument/2006/relationships/hyperlink" Target="mailto:service@scemc.ru" TargetMode="External"/><Relationship Id="rId10" Type="http://schemas.openxmlformats.org/officeDocument/2006/relationships/image" Target="../media/image3.png"/><Relationship Id="rId4" Type="http://schemas.openxmlformats.org/officeDocument/2006/relationships/hyperlink" Target="mailto:info@scemc.ru" TargetMode="External"/><Relationship Id="rId9" Type="http://schemas.openxmlformats.org/officeDocument/2006/relationships/hyperlink" Target="https://t.me/scem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B4E3D-CA64-442D-9E1F-A6FD92F2F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00" y="421854"/>
            <a:ext cx="2880320" cy="1617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6865EF-90F0-4201-98BE-F0892013583F}"/>
              </a:ext>
            </a:extLst>
          </p:cNvPr>
          <p:cNvSpPr txBox="1"/>
          <p:nvPr/>
        </p:nvSpPr>
        <p:spPr>
          <a:xfrm>
            <a:off x="0" y="221780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50F19"/>
                </a:solidFill>
                <a:effectLst>
                  <a:glow rad="203200">
                    <a:schemeClr val="bg1">
                      <a:alpha val="61000"/>
                    </a:schemeClr>
                  </a:glo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Особенности </a:t>
            </a:r>
            <a:r>
              <a:rPr lang="ru-RU" sz="2000" b="1" dirty="0">
                <a:solidFill>
                  <a:srgbClr val="650F19"/>
                </a:solidFill>
                <a:effectLst>
                  <a:glow rad="203200">
                    <a:schemeClr val="bg1">
                      <a:alpha val="61000"/>
                    </a:schemeClr>
                  </a:glo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измерения эмиссии с применением </a:t>
            </a:r>
            <a:r>
              <a:rPr lang="ru-RU" sz="2000" b="1" dirty="0" err="1">
                <a:solidFill>
                  <a:srgbClr val="650F19"/>
                </a:solidFill>
                <a:effectLst>
                  <a:glow rad="203200">
                    <a:schemeClr val="bg1">
                      <a:alpha val="61000"/>
                    </a:schemeClr>
                  </a:glo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реверберационных</a:t>
            </a:r>
            <a:r>
              <a:rPr lang="ru-RU" sz="2000" b="1" dirty="0">
                <a:solidFill>
                  <a:srgbClr val="650F19"/>
                </a:solidFill>
                <a:effectLst>
                  <a:glow rad="203200">
                    <a:schemeClr val="bg1">
                      <a:alpha val="61000"/>
                    </a:schemeClr>
                  </a:glo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камер при испытаниях на электромагнитную совместимость радиоэлектронных </a:t>
            </a:r>
            <a:r>
              <a:rPr lang="ru-RU" sz="2000" b="1" dirty="0" smtClean="0">
                <a:solidFill>
                  <a:srgbClr val="650F19"/>
                </a:solidFill>
                <a:effectLst>
                  <a:glow rad="203200">
                    <a:schemeClr val="bg1">
                      <a:alpha val="61000"/>
                    </a:schemeClr>
                  </a:glo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средств</a:t>
            </a:r>
            <a:endParaRPr lang="ru-RU" sz="2000" b="1" dirty="0">
              <a:solidFill>
                <a:srgbClr val="650F19"/>
              </a:solidFill>
              <a:effectLst>
                <a:glow rad="203200">
                  <a:schemeClr val="bg1">
                    <a:alpha val="61000"/>
                  </a:schemeClr>
                </a:glo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sz="2000" b="1" dirty="0" smtClean="0">
              <a:solidFill>
                <a:srgbClr val="650F19"/>
              </a:solidFill>
              <a:effectLst>
                <a:glow rad="203200">
                  <a:schemeClr val="bg1">
                    <a:alpha val="61000"/>
                  </a:schemeClr>
                </a:glo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419124-EABD-4601-899A-AE844135792C}"/>
              </a:ext>
            </a:extLst>
          </p:cNvPr>
          <p:cNvSpPr txBox="1"/>
          <p:nvPr/>
        </p:nvSpPr>
        <p:spPr>
          <a:xfrm>
            <a:off x="0" y="348506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650F19"/>
                </a:solidFill>
                <a:effectLst>
                  <a:glow rad="203200">
                    <a:schemeClr val="bg1">
                      <a:alpha val="61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</a:rPr>
              <a:t>Нефедов Михаил Вадимович, заместитель директора по науке АО «ГЦМО </a:t>
            </a:r>
            <a:r>
              <a:rPr lang="ru-RU" sz="1400" dirty="0">
                <a:latin typeface="Arial Narrow" panose="020B0606020202030204" pitchFamily="34" charset="0"/>
              </a:rPr>
              <a:t>ЭМС», к.т.н</a:t>
            </a:r>
            <a:r>
              <a:rPr lang="ru-RU" sz="1400" dirty="0" smtClean="0">
                <a:latin typeface="Arial Narrow" panose="020B0606020202030204" pitchFamily="34" charset="0"/>
              </a:rPr>
              <a:t>. 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DA63FE1-49D0-4300-B1C4-BE5DB4A2FC84}"/>
              </a:ext>
            </a:extLst>
          </p:cNvPr>
          <p:cNvSpPr/>
          <p:nvPr/>
        </p:nvSpPr>
        <p:spPr>
          <a:xfrm>
            <a:off x="0" y="4869654"/>
            <a:ext cx="9144000" cy="27384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5000">
                <a:schemeClr val="bg1">
                  <a:alpha val="50000"/>
                </a:schemeClr>
              </a:gs>
              <a:gs pos="93000">
                <a:srgbClr val="6A101B"/>
              </a:gs>
              <a:gs pos="39000">
                <a:srgbClr val="6A101B">
                  <a:alpha val="75000"/>
                </a:srgbClr>
              </a:gs>
              <a:gs pos="100000">
                <a:srgbClr val="82142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latin typeface="Arial Narrow" panose="020B0606020202030204" pitchFamily="34" charset="0"/>
              </a:rPr>
              <a:t>АО «ГЦМО ЭМС»</a:t>
            </a:r>
          </a:p>
        </p:txBody>
      </p:sp>
    </p:spTree>
    <p:extLst>
      <p:ext uri="{BB962C8B-B14F-4D97-AF65-F5344CB8AC3E}">
        <p14:creationId xmlns:p14="http://schemas.microsoft.com/office/powerpoint/2010/main" val="186172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46"/>
                    </a14:imgEffect>
                    <a14:imgEffect>
                      <a14:saturation sa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344" y="790805"/>
            <a:ext cx="1976680" cy="1617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92" y="2743056"/>
            <a:ext cx="2468940" cy="1872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108873" y="320320"/>
            <a:ext cx="7915507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endParaRPr lang="ru-RU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71A78-F267-4F8D-88D0-9E05DFBB2F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2E7C2-A2F0-417A-9629-3125CCBD5323}"/>
              </a:ext>
            </a:extLst>
          </p:cNvPr>
          <p:cNvSpPr txBox="1"/>
          <p:nvPr/>
        </p:nvSpPr>
        <p:spPr>
          <a:xfrm>
            <a:off x="112877" y="4779497"/>
            <a:ext cx="120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АО «ГЦМО ЭМС»</a:t>
            </a:r>
          </a:p>
        </p:txBody>
      </p:sp>
      <p:sp>
        <p:nvSpPr>
          <p:cNvPr id="5" name="Прямоугольник: скругленные углы 11">
            <a:extLst>
              <a:ext uri="{FF2B5EF4-FFF2-40B4-BE49-F238E27FC236}">
                <a16:creationId xmlns:a16="http://schemas.microsoft.com/office/drawing/2014/main" id="{C0702014-C6CB-4D3F-8307-B1A014C729C0}"/>
              </a:ext>
            </a:extLst>
          </p:cNvPr>
          <p:cNvSpPr/>
          <p:nvPr/>
        </p:nvSpPr>
        <p:spPr>
          <a:xfrm>
            <a:off x="4899179" y="648049"/>
            <a:ext cx="4063939" cy="4393058"/>
          </a:xfrm>
          <a:prstGeom prst="roundRect">
            <a:avLst>
              <a:gd name="adj" fmla="val 3650"/>
            </a:avLst>
          </a:prstGeom>
          <a:solidFill>
            <a:srgbClr val="821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измерений эмиссии образца РЭС с помощью РЭК рассмотренными методами </a:t>
            </a:r>
            <a:r>
              <a:rPr lang="ru-RU" sz="9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показывают хорошую сходимость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с результатами измерений «классическим» методом с применением ПБЭК.</a:t>
            </a:r>
          </a:p>
          <a:p>
            <a:pPr algn="just"/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Среди возможных направлений уменьшения неопределенности измерений эмисси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и с помощью РЭК можно рассмотреть:</a:t>
            </a:r>
          </a:p>
          <a:p>
            <a:pPr marL="228600" indent="-228600" algn="just">
              <a:buAutoNum type="arabicParenR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тщательную статистическую обработку данных измерений;</a:t>
            </a:r>
          </a:p>
          <a:p>
            <a:pPr marL="228600" indent="-228600" algn="just">
              <a:buAutoNum type="arabicParenR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Учёт различных физических эффектов, вызванных взаимодействием образца РЭС и антеннами при измерении эмиссии; </a:t>
            </a:r>
          </a:p>
          <a:p>
            <a:pPr marL="228600" indent="-228600" algn="just">
              <a:buAutoNum type="arabicParenR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влияния режимов работы измерительного и вспомогательного оборудования на результаты измерений эмиссии.</a:t>
            </a:r>
          </a:p>
          <a:p>
            <a:pPr algn="just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Кроме того, в настоящее время в технической литературе описаны дополнительные методы измерений эмиссии в РЭК, например:</a:t>
            </a:r>
          </a:p>
          <a:p>
            <a:pPr marL="228600" indent="-228600" algn="just">
              <a:buAutoNum type="arabicParenR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Измерения во временной области, без предварительной калибровки;</a:t>
            </a:r>
          </a:p>
          <a:p>
            <a:pPr marL="228600" indent="-228600" algn="just">
              <a:buAutoNum type="arabicParenR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Измерения с помощью ВАЦ и одной антенны;</a:t>
            </a:r>
          </a:p>
          <a:p>
            <a:pPr marL="228600" indent="-228600" algn="just">
              <a:buAutoNum type="arabicParenR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 эталонной КВП и другие. </a:t>
            </a:r>
          </a:p>
          <a:p>
            <a:pPr algn="just"/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Таким образом, </a:t>
            </a:r>
            <a:r>
              <a:rPr lang="ru-RU" sz="1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применение РЭК может стать полноправной альтернативой использованию измерительных комплексов на основе  ПБЭК при измерении эмиссии образцов РЭС.</a:t>
            </a:r>
            <a:endParaRPr lang="ru-RU" sz="1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900" u="sng" dirty="0">
                <a:latin typeface="Arial" panose="020B0604020202020204" pitchFamily="34" charset="0"/>
                <a:cs typeface="Arial" panose="020B0604020202020204" pitchFamily="34" charset="0"/>
              </a:rPr>
              <a:t>При этом специалистами АО «ГЦМО ЭМС» ведется активная работа по совершенствованию методических, нормативных, физических и технических аспектов производства и эксплуатации РЭК в РФ.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1550"/>
            <a:ext cx="2520280" cy="1655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968155-AE81-43E5-ADD2-29F0BFA183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11" y="1388585"/>
            <a:ext cx="1932751" cy="261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5D70F3-0A51-4A45-9388-ADE0604591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6" y="3810575"/>
            <a:ext cx="2208270" cy="79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AECE25-7AFD-4EF6-88CC-F711598C45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2" y="2501753"/>
            <a:ext cx="1708381" cy="13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4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9">
            <a:extLst>
              <a:ext uri="{FF2B5EF4-FFF2-40B4-BE49-F238E27FC236}">
                <a16:creationId xmlns:a16="http://schemas.microsoft.com/office/drawing/2014/main" id="{6F27F24F-67CC-4930-81E7-5E00609F9534}"/>
              </a:ext>
            </a:extLst>
          </p:cNvPr>
          <p:cNvSpPr/>
          <p:nvPr/>
        </p:nvSpPr>
        <p:spPr>
          <a:xfrm>
            <a:off x="4330762" y="638599"/>
            <a:ext cx="3919555" cy="2082135"/>
          </a:xfrm>
          <a:prstGeom prst="roundRect">
            <a:avLst>
              <a:gd name="adj" fmla="val 3650"/>
            </a:avLst>
          </a:prstGeom>
          <a:solidFill>
            <a:srgbClr val="821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9">
            <a:extLst>
              <a:ext uri="{FF2B5EF4-FFF2-40B4-BE49-F238E27FC236}">
                <a16:creationId xmlns:a16="http://schemas.microsoft.com/office/drawing/2014/main" id="{6F27F24F-67CC-4930-81E7-5E00609F9534}"/>
              </a:ext>
            </a:extLst>
          </p:cNvPr>
          <p:cNvSpPr/>
          <p:nvPr/>
        </p:nvSpPr>
        <p:spPr>
          <a:xfrm>
            <a:off x="1055194" y="634717"/>
            <a:ext cx="3132530" cy="2082135"/>
          </a:xfrm>
          <a:prstGeom prst="roundRect">
            <a:avLst>
              <a:gd name="adj" fmla="val 3650"/>
            </a:avLst>
          </a:prstGeom>
          <a:solidFill>
            <a:srgbClr val="821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0FF2DA-0E85-DA76-F75D-C3F5E9A8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11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108873" y="43321"/>
            <a:ext cx="791550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РЕВЕРБЕРАЦИОННЫХ КАМЕР ПРОИЗВОДСТВА АО «ГЦМО ЭМС»</a:t>
            </a:r>
            <a:endParaRPr lang="ru-RU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71A78-F267-4F8D-88D0-9E05DFBB2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2E7C2-A2F0-417A-9629-3125CCBD5323}"/>
              </a:ext>
            </a:extLst>
          </p:cNvPr>
          <p:cNvSpPr txBox="1"/>
          <p:nvPr/>
        </p:nvSpPr>
        <p:spPr>
          <a:xfrm>
            <a:off x="112877" y="4779497"/>
            <a:ext cx="120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АО «ГЦМО ЭМС»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18" y="507905"/>
            <a:ext cx="1003143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A9745A-2F48-4613-A49E-9BF0BBE7B45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50" y="403701"/>
            <a:ext cx="1642187" cy="1830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4585619" y="2208201"/>
            <a:ext cx="3312743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РЕВЕР200</a:t>
            </a:r>
          </a:p>
          <a:p>
            <a:pPr lvl="0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Рабочий диапазон частот: 0,2 - 18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ГГц</a:t>
            </a:r>
          </a:p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Тестовый объем от 100х100х100 см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1074262" y="2199980"/>
            <a:ext cx="3151262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РЕВЕР1000</a:t>
            </a:r>
          </a:p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Рабочий диапазон частот: 0,53 - 18 ГГц</a:t>
            </a:r>
          </a:p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Тестовый объем от 50х50х50 см</a:t>
            </a:r>
          </a:p>
          <a:p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A6BD7D5-6D88-42F7-8757-145C492A25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78" y="387035"/>
            <a:ext cx="1070103" cy="186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C2BB4B-AE77-4585-B3F7-BB526FBE12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98" y="329262"/>
            <a:ext cx="1701790" cy="193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: скругленные углы 9">
            <a:extLst>
              <a:ext uri="{FF2B5EF4-FFF2-40B4-BE49-F238E27FC236}">
                <a16:creationId xmlns:a16="http://schemas.microsoft.com/office/drawing/2014/main" id="{6F27F24F-67CC-4930-81E7-5E00609F9534}"/>
              </a:ext>
            </a:extLst>
          </p:cNvPr>
          <p:cNvSpPr/>
          <p:nvPr/>
        </p:nvSpPr>
        <p:spPr>
          <a:xfrm>
            <a:off x="4615148" y="2807806"/>
            <a:ext cx="3283213" cy="1928229"/>
          </a:xfrm>
          <a:prstGeom prst="roundRect">
            <a:avLst>
              <a:gd name="adj" fmla="val 3650"/>
            </a:avLst>
          </a:prstGeom>
          <a:solidFill>
            <a:srgbClr val="821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4566249" y="2756277"/>
            <a:ext cx="3151262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РЕВЕР400</a:t>
            </a:r>
          </a:p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Рабочий диапазон частот: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- 18 ГГц</a:t>
            </a:r>
          </a:p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Тестовый объем от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60х60х60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</a:p>
          <a:p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6968155-AE81-43E5-ADD2-29F0BFA183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90" y="3293186"/>
            <a:ext cx="1292005" cy="1747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0635" y="3528064"/>
            <a:ext cx="1703946" cy="1206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Прямоугольник: скругленные углы 9">
            <a:extLst>
              <a:ext uri="{FF2B5EF4-FFF2-40B4-BE49-F238E27FC236}">
                <a16:creationId xmlns:a16="http://schemas.microsoft.com/office/drawing/2014/main" id="{6F27F24F-67CC-4930-81E7-5E00609F9534}"/>
              </a:ext>
            </a:extLst>
          </p:cNvPr>
          <p:cNvSpPr/>
          <p:nvPr/>
        </p:nvSpPr>
        <p:spPr>
          <a:xfrm>
            <a:off x="1158066" y="2822050"/>
            <a:ext cx="3121430" cy="2082135"/>
          </a:xfrm>
          <a:prstGeom prst="roundRect">
            <a:avLst>
              <a:gd name="adj" fmla="val 3650"/>
            </a:avLst>
          </a:prstGeom>
          <a:solidFill>
            <a:srgbClr val="821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1158529" y="4332378"/>
            <a:ext cx="3151262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РЕВЕР МИНИ</a:t>
            </a:r>
          </a:p>
          <a:p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Рабочий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диапазон частот: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- 18 ГГц</a:t>
            </a:r>
          </a:p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Тестовый объем от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40х40х40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</a:p>
          <a:p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81" y="2756277"/>
            <a:ext cx="1580974" cy="1673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91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557527-8D0D-4A83-96F9-B03D9C42223A}"/>
              </a:ext>
            </a:extLst>
          </p:cNvPr>
          <p:cNvSpPr/>
          <p:nvPr/>
        </p:nvSpPr>
        <p:spPr>
          <a:xfrm>
            <a:off x="0" y="4869654"/>
            <a:ext cx="9144000" cy="27384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5000">
                <a:schemeClr val="bg1"/>
              </a:gs>
              <a:gs pos="93000">
                <a:srgbClr val="6A101B"/>
              </a:gs>
              <a:gs pos="39000">
                <a:srgbClr val="6A101B"/>
              </a:gs>
              <a:gs pos="100000">
                <a:srgbClr val="82142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latin typeface="Arial Narrow" panose="020B0606020202030204" pitchFamily="34" charset="0"/>
              </a:rPr>
              <a:t>АО «ГЦМО ЭМС»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C3D2E18-82E7-3EAF-5FC8-DD231165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12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591DF-687E-2ED1-309C-21D3774ECA47}"/>
              </a:ext>
            </a:extLst>
          </p:cNvPr>
          <p:cNvSpPr txBox="1"/>
          <p:nvPr/>
        </p:nvSpPr>
        <p:spPr>
          <a:xfrm>
            <a:off x="112877" y="385775"/>
            <a:ext cx="7474509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КОНТАКТЫ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A988FAB-CEDC-2D44-05B6-E80BE6024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788948"/>
              </p:ext>
            </p:extLst>
          </p:nvPr>
        </p:nvGraphicFramePr>
        <p:xfrm>
          <a:off x="1808693" y="1338067"/>
          <a:ext cx="5526614" cy="24673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4166">
                  <a:extLst>
                    <a:ext uri="{9D8B030D-6E8A-4147-A177-3AD203B41FA5}">
                      <a16:colId xmlns:a16="http://schemas.microsoft.com/office/drawing/2014/main" val="1263031969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413651367"/>
                    </a:ext>
                  </a:extLst>
                </a:gridCol>
              </a:tblGrid>
              <a:tr h="21587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Почтовый адрес: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109316, г. Москва, Волгоградский проспект, д. 42, корп. 24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4581170"/>
                  </a:ext>
                </a:extLst>
              </a:tr>
              <a:tr h="21587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Телефон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+7 495 784 38 88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5231345"/>
                  </a:ext>
                </a:extLst>
              </a:tr>
              <a:tr h="21587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Сайт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www.scemc.ru</a:t>
                      </a:r>
                      <a:r>
                        <a:rPr lang="ru-RU" sz="10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384272"/>
                  </a:ext>
                </a:extLst>
              </a:tr>
              <a:tr h="21587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Электронная почта</a:t>
                      </a:r>
                      <a:endParaRPr lang="en-US" sz="1000" b="1" dirty="0">
                        <a:solidFill>
                          <a:srgbClr val="6A101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5862940"/>
                  </a:ext>
                </a:extLst>
              </a:tr>
              <a:tr h="21587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info@scemc.ru</a:t>
                      </a:r>
                      <a:r>
                        <a:rPr lang="ru-RU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общие вопросы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7351458"/>
                  </a:ext>
                </a:extLst>
              </a:tr>
              <a:tr h="21587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service@scemc.ru</a:t>
                      </a:r>
                      <a:r>
                        <a:rPr lang="ru-RU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диагностика и ремонт оборудования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9558211"/>
                  </a:ext>
                </a:extLst>
              </a:tr>
              <a:tr h="21587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test@scemc.ru</a:t>
                      </a:r>
                      <a:r>
                        <a:rPr lang="ru-RU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испытания на ЭМС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4911175"/>
                  </a:ext>
                </a:extLst>
              </a:tr>
              <a:tr h="21587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emc@scemc.ru</a:t>
                      </a:r>
                      <a:r>
                        <a:rPr lang="ru-RU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консультации по оснащению лабораторий</a:t>
                      </a:r>
                      <a:r>
                        <a:rPr lang="en-US" sz="10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ЭМС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5018724"/>
                  </a:ext>
                </a:extLst>
              </a:tr>
              <a:tr h="2583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chamber@scemc.ru</a:t>
                      </a:r>
                      <a:r>
                        <a:rPr lang="ru-RU" sz="1000" b="1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dirty="0">
                        <a:solidFill>
                          <a:srgbClr val="6A101B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и производство безэховых и экранированных камер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0556194"/>
                  </a:ext>
                </a:extLst>
              </a:tr>
              <a:tr h="258323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b="1" kern="12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Мы в соцсетях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000" kern="12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https://t.me/scemc</a:t>
                      </a:r>
                      <a:r>
                        <a:rPr lang="ru-RU" sz="1000" kern="1200" dirty="0">
                          <a:solidFill>
                            <a:srgbClr val="6A101B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6400909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E092F3-2EB5-4496-A596-793BA70D8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2583FE0-05DC-4727-BE65-B9F15AD589B3}"/>
              </a:ext>
            </a:extLst>
          </p:cNvPr>
          <p:cNvGrpSpPr/>
          <p:nvPr/>
        </p:nvGrpSpPr>
        <p:grpSpPr>
          <a:xfrm>
            <a:off x="1709941" y="2202643"/>
            <a:ext cx="5724117" cy="738215"/>
            <a:chOff x="1821247" y="2091002"/>
            <a:chExt cx="5724117" cy="738215"/>
          </a:xfrm>
        </p:grpSpPr>
        <p:sp>
          <p:nvSpPr>
            <p:cNvPr id="5" name="TextBox 4"/>
            <p:cNvSpPr txBox="1"/>
            <p:nvPr/>
          </p:nvSpPr>
          <p:spPr>
            <a:xfrm>
              <a:off x="2555775" y="2260054"/>
              <a:ext cx="42456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2000" b="1" dirty="0">
                  <a:solidFill>
                    <a:srgbClr val="8214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СПАСИБО ЗА ВНИМАНИЕ!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59405AC-213B-4096-AA83-EFE831D92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47" y="2094689"/>
              <a:ext cx="734528" cy="734528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086124D-6148-4988-A7EA-AE8EABC3A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471" y="2091002"/>
              <a:ext cx="743893" cy="738215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422DF0-41D1-4334-9C6C-8130A437E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2CC797-F3AD-466D-8CDD-DAAC04A67C73}"/>
              </a:ext>
            </a:extLst>
          </p:cNvPr>
          <p:cNvSpPr/>
          <p:nvPr/>
        </p:nvSpPr>
        <p:spPr>
          <a:xfrm>
            <a:off x="0" y="4869654"/>
            <a:ext cx="9144000" cy="27384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5000">
                <a:schemeClr val="bg1"/>
              </a:gs>
              <a:gs pos="93000">
                <a:srgbClr val="6A101B"/>
              </a:gs>
              <a:gs pos="39000">
                <a:srgbClr val="6A101B"/>
              </a:gs>
              <a:gs pos="100000">
                <a:srgbClr val="82142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latin typeface="Arial Narrow" panose="020B0606020202030204" pitchFamily="34" charset="0"/>
              </a:rPr>
              <a:t>АО «ГЦМО ЭМС»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0FF2DA-0E85-DA76-F75D-C3F5E9A8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2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108873" y="320320"/>
            <a:ext cx="7915507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РЕВЕРБЕРАЦИОННАЯ КАМЕРА?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71A78-F267-4F8D-88D0-9E05DFBB2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2E7C2-A2F0-417A-9629-3125CCBD5323}"/>
              </a:ext>
            </a:extLst>
          </p:cNvPr>
          <p:cNvSpPr txBox="1"/>
          <p:nvPr/>
        </p:nvSpPr>
        <p:spPr>
          <a:xfrm>
            <a:off x="112877" y="4779497"/>
            <a:ext cx="120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АО «ГЦМО ЭМС»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0702014-C6CB-4D3F-8307-B1A014C729C0}"/>
              </a:ext>
            </a:extLst>
          </p:cNvPr>
          <p:cNvSpPr/>
          <p:nvPr/>
        </p:nvSpPr>
        <p:spPr>
          <a:xfrm>
            <a:off x="5580112" y="951263"/>
            <a:ext cx="3383006" cy="3828233"/>
          </a:xfrm>
          <a:prstGeom prst="roundRect">
            <a:avLst>
              <a:gd name="adj" fmla="val 3650"/>
            </a:avLst>
          </a:prstGeom>
          <a:solidFill>
            <a:srgbClr val="821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Реверберационная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камера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экранированное помещение или объём, в котором достигаются высокие значения напряжённости электрического поля. 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работы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реверберационной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камеры – полостной резонатор с высокой добротностью.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Типичные параметры электрических полей в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реверберационных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камерах – от 100 до 10 000 В/м, с частотой от 100 МГц до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ГГц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выше.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снижения неоднородности формируемого электрического поля, внутри камеры устанавливается подвижный отражатель, или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миксер (тюнер).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A9745A-2F48-4613-A49E-9BF0BBE7B45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32230"/>
            <a:ext cx="3970655" cy="297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0FF2DA-0E85-DA76-F75D-C3F5E9A8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3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-2557" y="244939"/>
            <a:ext cx="7915507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СВЕДЕНИЯ ОБ ИЗМЕРЕНИИ </a:t>
            </a:r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ЭМИССИИ РЭС В </a:t>
            </a:r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РЭК В РФ</a:t>
            </a:r>
            <a:endParaRPr lang="ru-RU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71A78-F267-4F8D-88D0-9E05DFBB2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2E7C2-A2F0-417A-9629-3125CCBD5323}"/>
              </a:ext>
            </a:extLst>
          </p:cNvPr>
          <p:cNvSpPr txBox="1"/>
          <p:nvPr/>
        </p:nvSpPr>
        <p:spPr>
          <a:xfrm>
            <a:off x="112877" y="4779497"/>
            <a:ext cx="120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АО «ГЦМО ЭМС»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0702014-C6CB-4D3F-8307-B1A014C729C0}"/>
              </a:ext>
            </a:extLst>
          </p:cNvPr>
          <p:cNvSpPr/>
          <p:nvPr/>
        </p:nvSpPr>
        <p:spPr>
          <a:xfrm>
            <a:off x="4470858" y="760445"/>
            <a:ext cx="4392488" cy="4040595"/>
          </a:xfrm>
          <a:prstGeom prst="roundRect">
            <a:avLst>
              <a:gd name="adj" fmla="val 3650"/>
            </a:avLst>
          </a:prstGeom>
          <a:solidFill>
            <a:srgbClr val="821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всего многообразия способов применения </a:t>
            </a:r>
            <a:r>
              <a:rPr lang="ru-RU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реверберационных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камер, в Российской Федерации, в подавляющем большинстве случаев, РЭК используют только при испытаниях на </a:t>
            </a:r>
            <a:r>
              <a:rPr lang="ru-RU" sz="1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устойчивость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РЭС к электромагнитному полю и изредка для измерения </a:t>
            </a:r>
            <a:r>
              <a:rPr lang="ru-RU" sz="1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экранировки ВЧ-кабелей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измерения эмиссии РЭС в Российской Федерации РЭК до настоящего времени </a:t>
            </a:r>
            <a:r>
              <a:rPr lang="ru-RU" sz="1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применялись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  <a:p>
            <a:pPr algn="just"/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тем, методика измерений эмиссии РЭС с помощью РЭК </a:t>
            </a:r>
            <a:r>
              <a:rPr lang="ru-RU" sz="1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описана в 21 разделе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действующего в РФ документа </a:t>
            </a:r>
            <a:r>
              <a:rPr lang="ru-RU" sz="1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КТ-160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зарубежных НТД исчерпывающее описание методики измерений эмиссии РЭС с помощью РЭК приведено в </a:t>
            </a:r>
            <a:r>
              <a:rPr lang="en-US" sz="1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 61000-4-21.</a:t>
            </a:r>
            <a:endParaRPr lang="ru-RU" sz="1200" b="1" u="sng" dirty="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012819"/>
              </p:ext>
            </p:extLst>
          </p:nvPr>
        </p:nvGraphicFramePr>
        <p:xfrm>
          <a:off x="108873" y="1203598"/>
          <a:ext cx="4247102" cy="3384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4775">
                  <a:extLst>
                    <a:ext uri="{9D8B030D-6E8A-4147-A177-3AD203B41FA5}">
                      <a16:colId xmlns:a16="http://schemas.microsoft.com/office/drawing/2014/main" val="112100868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139645568"/>
                    </a:ext>
                  </a:extLst>
                </a:gridCol>
                <a:gridCol w="1800199">
                  <a:extLst>
                    <a:ext uri="{9D8B030D-6E8A-4147-A177-3AD203B41FA5}">
                      <a16:colId xmlns:a16="http://schemas.microsoft.com/office/drawing/2014/main" val="3204797392"/>
                    </a:ext>
                  </a:extLst>
                </a:gridCol>
              </a:tblGrid>
              <a:tr h="587826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Статус</a:t>
                      </a: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ИО для ЭМС</a:t>
                      </a: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 для измерительных задач</a:t>
                      </a: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635550"/>
                  </a:ext>
                </a:extLst>
              </a:tr>
              <a:tr h="688114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Нормативный</a:t>
                      </a: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200" b="1" kern="1200" dirty="0" smtClean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Устойчивость;</a:t>
                      </a:r>
                      <a:endParaRPr lang="ru-RU" sz="1200" b="1" kern="1200" dirty="0">
                        <a:solidFill>
                          <a:srgbClr val="6A101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200" b="1" kern="1200" dirty="0" smtClean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Эмиссия.</a:t>
                      </a:r>
                      <a:endParaRPr lang="ru-RU" sz="1200" b="1" kern="1200" dirty="0">
                        <a:solidFill>
                          <a:srgbClr val="6A101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1" kern="1200" dirty="0">
                        <a:solidFill>
                          <a:srgbClr val="6A101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5867227"/>
                  </a:ext>
                </a:extLst>
              </a:tr>
              <a:tr h="979711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Информационный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200" b="1" kern="1200" dirty="0" smtClean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Экранировка;</a:t>
                      </a:r>
                      <a:endParaRPr lang="ru-RU" sz="1200" b="1" kern="1200" dirty="0">
                        <a:solidFill>
                          <a:srgbClr val="6A101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200" b="1" kern="1200" dirty="0" smtClean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3GPP</a:t>
                      </a:r>
                      <a:r>
                        <a:rPr lang="ru-RU" sz="1200" b="1" kern="1200" dirty="0" smtClean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b="1" kern="1200" dirty="0">
                        <a:solidFill>
                          <a:srgbClr val="6A101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Оценка </a:t>
                      </a:r>
                      <a:r>
                        <a:rPr lang="ru-RU" sz="1200" b="1" kern="1200" dirty="0" smtClean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эффективности излучения (КПД) антенн.</a:t>
                      </a:r>
                      <a:endParaRPr lang="ru-RU" sz="1200" b="1" kern="1200" dirty="0">
                        <a:solidFill>
                          <a:srgbClr val="6A101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2751285"/>
                  </a:ext>
                </a:extLst>
              </a:tr>
              <a:tr h="1128726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Исследования</a:t>
                      </a: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 Калибровка СИ (ИНП и токосъемников</a:t>
                      </a:r>
                      <a:r>
                        <a:rPr lang="ru-RU" sz="1200" b="1" kern="1200" dirty="0" smtClean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  <a:endParaRPr lang="ru-RU" sz="1200" b="1" kern="1200" dirty="0">
                        <a:solidFill>
                          <a:srgbClr val="6A101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1" kern="1200" dirty="0" smtClean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Измерение ЭПР;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6A10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Измерение параметров материалов.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550365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2557" y="760445"/>
            <a:ext cx="4440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1. Классификация способов применения РЭК, на основе нормативных документов и научных публикаций</a:t>
            </a:r>
            <a:endParaRPr lang="ru-RU" sz="1000" b="0" i="0" dirty="0">
              <a:solidFill>
                <a:srgbClr val="6A10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0FF2DA-0E85-DA76-F75D-C3F5E9A8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4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108873" y="138234"/>
            <a:ext cx="7915507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ИЗМЕРЕНИЕ ЭМИСИИ РЭС С ПОМОЩЬЮ РЭК</a:t>
            </a:r>
            <a:endParaRPr lang="ru-RU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71A78-F267-4F8D-88D0-9E05DFBB2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2E7C2-A2F0-417A-9629-3125CCBD5323}"/>
              </a:ext>
            </a:extLst>
          </p:cNvPr>
          <p:cNvSpPr txBox="1"/>
          <p:nvPr/>
        </p:nvSpPr>
        <p:spPr>
          <a:xfrm>
            <a:off x="112877" y="4779497"/>
            <a:ext cx="120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АО «ГЦМО ЭМС»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0702014-C6CB-4D3F-8307-B1A014C729C0}"/>
              </a:ext>
            </a:extLst>
          </p:cNvPr>
          <p:cNvSpPr/>
          <p:nvPr/>
        </p:nvSpPr>
        <p:spPr>
          <a:xfrm>
            <a:off x="4139952" y="689652"/>
            <a:ext cx="4723394" cy="4077611"/>
          </a:xfrm>
          <a:prstGeom prst="roundRect">
            <a:avLst>
              <a:gd name="adj" fmla="val 3650"/>
            </a:avLst>
          </a:prstGeom>
          <a:solidFill>
            <a:srgbClr val="821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26" y="1347614"/>
            <a:ext cx="4234730" cy="28191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235228" y="960097"/>
            <a:ext cx="3810793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050" b="1" dirty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Испытания на эмиссию согласно </a:t>
            </a:r>
            <a:r>
              <a:rPr lang="ru-RU" sz="105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КТ-160:</a:t>
            </a:r>
            <a:endParaRPr lang="ru-RU" sz="1050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42921" y="4379717"/>
            <a:ext cx="4114482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Рис.1 </a:t>
            </a:r>
            <a:r>
              <a:rPr lang="ru-RU" sz="1000" b="1" dirty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Схема установки для измерения эмиссии, согласно </a:t>
            </a:r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КТ-160 (21 раздел)</a:t>
            </a:r>
            <a:endParaRPr lang="ru-RU" sz="1000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4332259" y="958618"/>
            <a:ext cx="3810793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Испытания на эмиссию согласно </a:t>
            </a: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</a:t>
            </a: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61000-4-21 </a:t>
            </a: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4323994" y="4402397"/>
            <a:ext cx="4771979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Рис.2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Схема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 для измерения эмиссии, согласно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61000-4-21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2" y="1229298"/>
            <a:ext cx="3930440" cy="30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0FF2DA-0E85-DA76-F75D-C3F5E9A8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5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-2557" y="244939"/>
            <a:ext cx="7915507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ИЗМЕРЕНИЯ ЭМИССИИ РЭС В РЭК</a:t>
            </a:r>
            <a:endParaRPr lang="ru-RU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71A78-F267-4F8D-88D0-9E05DFBB2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2E7C2-A2F0-417A-9629-3125CCBD5323}"/>
              </a:ext>
            </a:extLst>
          </p:cNvPr>
          <p:cNvSpPr txBox="1"/>
          <p:nvPr/>
        </p:nvSpPr>
        <p:spPr>
          <a:xfrm>
            <a:off x="112877" y="4779497"/>
            <a:ext cx="120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АО «ГЦМО ЭМС»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0702014-C6CB-4D3F-8307-B1A014C729C0}"/>
              </a:ext>
            </a:extLst>
          </p:cNvPr>
          <p:cNvSpPr/>
          <p:nvPr/>
        </p:nvSpPr>
        <p:spPr>
          <a:xfrm>
            <a:off x="112877" y="760445"/>
            <a:ext cx="8683834" cy="4040595"/>
          </a:xfrm>
          <a:prstGeom prst="roundRect">
            <a:avLst>
              <a:gd name="adj" fmla="val 3650"/>
            </a:avLst>
          </a:prstGeom>
          <a:solidFill>
            <a:srgbClr val="821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РЭК и особенности измерений при определении эмиссии РЭС:</a:t>
            </a:r>
          </a:p>
          <a:p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AutoNum type="arabicParenR"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измерительных РЭК рассматриваются </a:t>
            </a:r>
            <a:r>
              <a:rPr lang="ru-RU" sz="11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РЭК с </a:t>
            </a:r>
            <a:r>
              <a:rPr lang="ru-RU" sz="11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механическим типом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перемешивания мод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AutoNum type="arabicParenR"/>
            </a:pPr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Tx/>
              <a:buAutoNum type="arabicParenR"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принятая антенной во всех фиксированных позициях тюнера </a:t>
            </a:r>
            <a:r>
              <a:rPr lang="ru-RU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 пропорциональна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мощности, излучаемой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образцом РЭС;</a:t>
            </a:r>
          </a:p>
          <a:p>
            <a:pPr marL="228600" indent="-228600" algn="just">
              <a:buFontTx/>
              <a:buAutoNum type="arabicParenR"/>
            </a:pP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AutoNum type="arabicParenR"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эту пропорцию влияют: </a:t>
            </a:r>
            <a:r>
              <a:rPr lang="ru-RU" sz="11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добротность </a:t>
            </a:r>
            <a:r>
              <a:rPr lang="ru-RU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РЭК, эффективность </a:t>
            </a:r>
            <a:r>
              <a:rPr lang="ru-RU" sz="11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передающей антенны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нагрузочный коэффициент </a:t>
            </a:r>
            <a:r>
              <a:rPr lang="ru-RU" sz="11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РЭК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28600" indent="-228600" algn="just">
              <a:buAutoNum type="arabicParenR"/>
            </a:pPr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AutoNum type="arabicParenR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измерений </a:t>
            </a:r>
            <a:r>
              <a:rPr lang="ru-RU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зависят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позиции, формы излучения и ориентации приёмной антенны и образца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РЭС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28600" indent="-228600" algn="just">
              <a:buAutoNum type="arabicParenR"/>
            </a:pP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AutoNum type="arabicParenR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Измерение эмиссии в РЭК должно удовлетворять по времени сканирования приёмника.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Из-за использования тюнера время измерений </a:t>
            </a:r>
            <a:r>
              <a:rPr lang="ru-RU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увеличивается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использовании пикового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детектора;</a:t>
            </a:r>
          </a:p>
          <a:p>
            <a:pPr marL="228600" indent="-228600" algn="just">
              <a:buAutoNum type="arabicParenR"/>
            </a:pPr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Tx/>
              <a:buAutoNum type="arabicParenR"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Приёмная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антенна </a:t>
            </a:r>
            <a:r>
              <a:rPr lang="ru-RU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должна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быть направлена на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образец РЭС или тюнер,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 в лучшем случае, </a:t>
            </a:r>
            <a:r>
              <a:rPr lang="ru-RU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должна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 направлена в один из углов РЭК;</a:t>
            </a:r>
          </a:p>
          <a:p>
            <a:pPr marL="228600" indent="-228600" algn="just">
              <a:buFontTx/>
              <a:buAutoNum type="arabicParenR"/>
            </a:pPr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Tx/>
              <a:buAutoNum type="arabicParenR"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Существует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подхода к измерению эмиссии в РЭК: </a:t>
            </a:r>
            <a:r>
              <a:rPr lang="ru-RU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принятая мощность и </a:t>
            </a:r>
            <a:r>
              <a:rPr lang="ru-RU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принятая мощность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28600" indent="-228600" algn="just">
              <a:buFontTx/>
              <a:buAutoNum type="arabicParenR"/>
            </a:pP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Tx/>
              <a:buAutoNum type="arabicParenR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 измерения средней мощности характеризуется меньшей неопределенностью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измерений;</a:t>
            </a:r>
          </a:p>
          <a:p>
            <a:pPr marL="228600" indent="-228600" algn="just">
              <a:buFontTx/>
              <a:buAutoNum type="arabicParenR"/>
            </a:pP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Tx/>
              <a:buAutoNum type="arabicParenR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 измерения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максимальной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мощности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дает лучшие результаты в случаях с РЭС со «сложным» паттерном излучения.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Tx/>
              <a:buAutoNum type="arabicParenR"/>
            </a:pP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Tx/>
              <a:buAutoNum type="arabicParenR"/>
            </a:pP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Tx/>
              <a:buAutoNum type="arabicParenR"/>
            </a:pP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AutoNum type="arabicParenR"/>
            </a:pP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134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0FF2DA-0E85-DA76-F75D-C3F5E9A8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6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56145" y="182040"/>
            <a:ext cx="7915507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КТ-160 </a:t>
            </a:r>
            <a:r>
              <a:rPr lang="ru-RU" b="1" dirty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</a:t>
            </a:r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61000-4-21</a:t>
            </a:r>
            <a:r>
              <a:rPr lang="en-US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71A78-F267-4F8D-88D0-9E05DFBB2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2E7C2-A2F0-417A-9629-3125CCBD5323}"/>
              </a:ext>
            </a:extLst>
          </p:cNvPr>
          <p:cNvSpPr txBox="1"/>
          <p:nvPr/>
        </p:nvSpPr>
        <p:spPr>
          <a:xfrm>
            <a:off x="112877" y="4779497"/>
            <a:ext cx="120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АО «ГЦМО ЭМС»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8208210"/>
                  </p:ext>
                </p:extLst>
              </p:nvPr>
            </p:nvGraphicFramePr>
            <p:xfrm>
              <a:off x="56145" y="1055684"/>
              <a:ext cx="8978982" cy="317474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91519">
                      <a:extLst>
                        <a:ext uri="{9D8B030D-6E8A-4147-A177-3AD203B41FA5}">
                          <a16:colId xmlns:a16="http://schemas.microsoft.com/office/drawing/2014/main" val="1330249218"/>
                        </a:ext>
                      </a:extLst>
                    </a:gridCol>
                    <a:gridCol w="3240360">
                      <a:extLst>
                        <a:ext uri="{9D8B030D-6E8A-4147-A177-3AD203B41FA5}">
                          <a16:colId xmlns:a16="http://schemas.microsoft.com/office/drawing/2014/main" val="1550558197"/>
                        </a:ext>
                      </a:extLst>
                    </a:gridCol>
                    <a:gridCol w="2160240">
                      <a:extLst>
                        <a:ext uri="{9D8B030D-6E8A-4147-A177-3AD203B41FA5}">
                          <a16:colId xmlns:a16="http://schemas.microsoft.com/office/drawing/2014/main" val="578121144"/>
                        </a:ext>
                      </a:extLst>
                    </a:gridCol>
                    <a:gridCol w="2086863">
                      <a:extLst>
                        <a:ext uri="{9D8B030D-6E8A-4147-A177-3AD203B41FA5}">
                          <a16:colId xmlns:a16="http://schemas.microsoft.com/office/drawing/2014/main" val="208493593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 smtClean="0">
                              <a:effectLst/>
                            </a:rPr>
                            <a:t>Величина/НТД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КТ-160</a:t>
                          </a:r>
                          <a:endParaRPr lang="ru-RU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IEC</a:t>
                          </a:r>
                          <a:r>
                            <a:rPr lang="ru-RU" sz="1400">
                              <a:effectLst/>
                            </a:rPr>
                            <a:t> 61000 – 4 – 21 (расчёт по пиковым значениям)</a:t>
                          </a:r>
                          <a:endParaRPr lang="ru-RU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IEC</a:t>
                          </a:r>
                          <a:r>
                            <a:rPr lang="ru-RU" sz="1400" dirty="0">
                              <a:effectLst/>
                            </a:rPr>
                            <a:t> 61000 – 4 – 21 (расчёт по средним значениям)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0792815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Калибровочный коэффициент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𝐶𝐶𝐹</m:t>
                                </m:r>
                                <m:r>
                                  <a:rPr lang="en-US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изм_сред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ген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000" smtClean="0">
                                  <a:solidFill>
                                    <a:srgbClr val="6A101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𝐶𝑉𝐹</m:t>
                              </m:r>
                              <m:r>
                                <a:rPr lang="ru-RU" sz="1000">
                                  <a:solidFill>
                                    <a:srgbClr val="6A101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ru-RU" sz="1000" i="1">
                                      <a:solidFill>
                                        <a:srgbClr val="6A101B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ru-RU" sz="1000" i="1">
                                          <a:solidFill>
                                            <a:srgbClr val="6A101B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ru-RU" sz="1000" i="1">
                                              <a:solidFill>
                                                <a:srgbClr val="6A101B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00">
                                              <a:solidFill>
                                                <a:srgbClr val="6A101B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ru-RU" sz="1000" b="0" i="0" smtClean="0">
                                              <a:solidFill>
                                                <a:srgbClr val="6A101B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калиб_РЭС_</m:t>
                                          </m:r>
                                          <m:r>
                                            <a:rPr lang="en-BM" sz="1000" b="0" i="1" smtClean="0">
                                              <a:solidFill>
                                                <a:srgbClr val="6A101B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_</m:t>
                                          </m:r>
                                          <m:r>
                                            <a:rPr lang="ru-RU" sz="1000" b="0" i="1" smtClean="0">
                                              <a:solidFill>
                                                <a:srgbClr val="6A101B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сред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ru-RU" sz="1000" i="1">
                                              <a:solidFill>
                                                <a:srgbClr val="6A101B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BM" sz="1000">
                                              <a:solidFill>
                                                <a:srgbClr val="6A101B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ru-RU" sz="1000">
                                              <a:solidFill>
                                                <a:srgbClr val="6A101B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ген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sz="1000" dirty="0">
                              <a:solidFill>
                                <a:srgbClr val="6A101B"/>
                              </a:solidFill>
                              <a:effectLst/>
                            </a:rPr>
                            <a:t> </a:t>
                          </a:r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35873328"/>
                      </a:ext>
                    </a:extLst>
                  </a:tr>
                  <a:tr h="3581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Нагрузочный коэффициент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6A101B"/>
                              </a:solidFill>
                              <a:effectLst/>
                            </a:rPr>
                            <a:t> </a:t>
                          </a:r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𝐶𝐿𝐹</m:t>
                                </m:r>
                                <m:r>
                                  <a:rPr lang="en-US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a:rPr lang="en-US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𝐶𝑉𝐹</m:t>
                                </m:r>
                                <m:r>
                                  <a:rPr lang="en-US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ген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изм_сред_пустая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57388145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Потери ввода</a:t>
                          </a:r>
                          <a:endParaRPr lang="ru-RU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𝐼𝐿</m:t>
                                </m:r>
                                <m:r>
                                  <a:rPr lang="ru-RU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ген</m:t>
                                        </m:r>
                                      </m:sub>
                                    </m:sSub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потерь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ru-RU" sz="100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10×</m:t>
                                    </m:r>
                                    <m:func>
                                      <m:func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𝜂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d>
                                <m:r>
                                  <a:rPr lang="ru-RU" sz="100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калиб_РЭС</m:t>
                                    </m:r>
                                    <m:r>
                                      <a:rPr lang="ru-RU" sz="1000" b="0" i="0" smtClean="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_макс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𝐼𝐿</m:t>
                                </m:r>
                                <m:r>
                                  <a:rPr lang="ru-RU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изм_макс_пустая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BM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ген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2551709"/>
                      </a:ext>
                    </a:extLst>
                  </a:tr>
                  <a:tr h="3206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Мощность помех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000" i="1" smtClean="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помех</m:t>
                                    </m:r>
                                  </m:sub>
                                </m:sSub>
                                <m:r>
                                  <a:rPr lang="ru-RU" sz="100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изм</m:t>
                                            </m:r>
                                            <m:r>
                                              <a:rPr lang="ru-RU" sz="1000" b="0" i="0" smtClean="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_макс</m:t>
                                            </m:r>
                                          </m:sub>
                                        </m:sSub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𝐼𝐿</m:t>
                                        </m:r>
                                        <m:r>
                                          <a:rPr lang="en-US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)/10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000" i="1" smtClean="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помех</m:t>
                                    </m:r>
                                  </m:sub>
                                </m:sSub>
                                <m:r>
                                  <a:rPr lang="ru-RU" sz="100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изм_макс</m:t>
                                        </m:r>
                                      </m:sub>
                                    </m:sSub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num>
                                  <m:den>
                                    <m:r>
                                      <a:rPr lang="en-US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𝐶𝐿𝐹</m:t>
                                    </m:r>
                                    <m:r>
                                      <a:rPr lang="en-US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𝐼𝐿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000" i="1" smtClean="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помех</m:t>
                                    </m:r>
                                  </m:sub>
                                </m:sSub>
                                <m:r>
                                  <a:rPr lang="ru-RU" sz="100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изм_сред</m:t>
                                        </m:r>
                                      </m:sub>
                                    </m:sSub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num>
                                  <m:den>
                                    <m:r>
                                      <a:rPr lang="ru-RU" sz="1000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𝐶𝑉𝐹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59126849"/>
                      </a:ext>
                    </a:extLst>
                  </a:tr>
                  <a:tr h="5105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Напряженность электрического поля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ru-RU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помех</m:t>
                                            </m:r>
                                          </m:sub>
                                        </m:sSub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×377</m:t>
                                        </m:r>
                                      </m:num>
                                      <m:den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4×</m:t>
                                        </m:r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ru-RU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помех</m:t>
                                            </m:r>
                                          </m:sub>
                                        </m:sSub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×377</m:t>
                                        </m:r>
                                      </m:num>
                                      <m:den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4×</m:t>
                                        </m:r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p>
                                          <m:sSup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p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ru-RU" sz="1000" smtClean="0">
                                    <a:solidFill>
                                      <a:srgbClr val="6A101B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ru-RU" sz="1000" i="1">
                                        <a:solidFill>
                                          <a:srgbClr val="6A101B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ru-RU" sz="1000" i="1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помех</m:t>
                                            </m:r>
                                          </m:sub>
                                        </m:sSub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×377</m:t>
                                        </m:r>
                                      </m:num>
                                      <m:den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4×</m:t>
                                        </m:r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ru-RU" sz="1000">
                                            <a:solidFill>
                                              <a:srgbClr val="6A101B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p>
                                          <m:sSupPr>
                                            <m:ctrlPr>
                                              <a:rPr lang="ru-RU" sz="1000" i="1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p>
                                            <m:r>
                                              <a:rPr lang="ru-RU" sz="1000">
                                                <a:solidFill>
                                                  <a:srgbClr val="6A101B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11931164"/>
                      </a:ext>
                    </a:extLst>
                  </a:tr>
                  <a:tr h="163830">
                    <a:tc gridSpan="4"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457200" algn="l"/>
                            </a:tabLst>
                          </a:pPr>
                          <a:r>
                            <a:rPr lang="ru-RU" sz="1400" dirty="0">
                              <a:effectLst/>
                            </a:rPr>
                            <a:t>Где η – КПД передающей </a:t>
                          </a:r>
                          <a:r>
                            <a:rPr lang="ru-RU" sz="1400" dirty="0" smtClean="0">
                              <a:effectLst/>
                            </a:rPr>
                            <a:t>антенны (0,75</a:t>
                          </a:r>
                          <a:r>
                            <a:rPr lang="ru-RU" sz="1400" baseline="0" dirty="0" smtClean="0">
                              <a:effectLst/>
                            </a:rPr>
                            <a:t> для логопериодической и 0,9 для рупорной</a:t>
                          </a:r>
                          <a:r>
                            <a:rPr lang="ru-RU" sz="1400" baseline="0" dirty="0" smtClean="0">
                              <a:effectLst/>
                            </a:rPr>
                            <a:t>)</a:t>
                          </a:r>
                          <a:r>
                            <a:rPr lang="ru-RU" sz="1400" dirty="0" smtClean="0">
                              <a:effectLst/>
                            </a:rPr>
                            <a:t>; </a:t>
                          </a:r>
                          <a:r>
                            <a:rPr lang="en-US" sz="1400" dirty="0">
                              <a:effectLst/>
                            </a:rPr>
                            <a:t>r </a:t>
                          </a:r>
                          <a:r>
                            <a:rPr lang="ru-RU" sz="1400" dirty="0">
                              <a:effectLst/>
                            </a:rPr>
                            <a:t>– расчётное расстояние между РЭС и приёмной антенной, </a:t>
                          </a:r>
                          <a:r>
                            <a:rPr lang="ru-RU" sz="1400" dirty="0" smtClean="0">
                              <a:effectLst/>
                            </a:rPr>
                            <a:t>м; </a:t>
                          </a:r>
                          <a:r>
                            <a:rPr lang="en-US" sz="1400" dirty="0">
                              <a:effectLst/>
                            </a:rPr>
                            <a:t>D </a:t>
                          </a:r>
                          <a:r>
                            <a:rPr lang="ru-RU" sz="1400" dirty="0">
                              <a:effectLst/>
                            </a:rPr>
                            <a:t>– эквивалентная направленность </a:t>
                          </a:r>
                          <a:r>
                            <a:rPr lang="ru-RU" sz="1400" dirty="0" smtClean="0">
                              <a:effectLst/>
                            </a:rPr>
                            <a:t>РЭС.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307291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8208210"/>
                  </p:ext>
                </p:extLst>
              </p:nvPr>
            </p:nvGraphicFramePr>
            <p:xfrm>
              <a:off x="56145" y="1055684"/>
              <a:ext cx="8978982" cy="317474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91519">
                      <a:extLst>
                        <a:ext uri="{9D8B030D-6E8A-4147-A177-3AD203B41FA5}">
                          <a16:colId xmlns:a16="http://schemas.microsoft.com/office/drawing/2014/main" val="1330249218"/>
                        </a:ext>
                      </a:extLst>
                    </a:gridCol>
                    <a:gridCol w="3240360">
                      <a:extLst>
                        <a:ext uri="{9D8B030D-6E8A-4147-A177-3AD203B41FA5}">
                          <a16:colId xmlns:a16="http://schemas.microsoft.com/office/drawing/2014/main" val="1550558197"/>
                        </a:ext>
                      </a:extLst>
                    </a:gridCol>
                    <a:gridCol w="2160240">
                      <a:extLst>
                        <a:ext uri="{9D8B030D-6E8A-4147-A177-3AD203B41FA5}">
                          <a16:colId xmlns:a16="http://schemas.microsoft.com/office/drawing/2014/main" val="578121144"/>
                        </a:ext>
                      </a:extLst>
                    </a:gridCol>
                    <a:gridCol w="2086863">
                      <a:extLst>
                        <a:ext uri="{9D8B030D-6E8A-4147-A177-3AD203B41FA5}">
                          <a16:colId xmlns:a16="http://schemas.microsoft.com/office/drawing/2014/main" val="2084935937"/>
                        </a:ext>
                      </a:extLst>
                    </a:gridCol>
                  </a:tblGrid>
                  <a:tr h="4565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 smtClean="0">
                              <a:effectLst/>
                            </a:rPr>
                            <a:t>Величина/НТД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КТ-160</a:t>
                          </a:r>
                          <a:endParaRPr lang="ru-RU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IEC</a:t>
                          </a:r>
                          <a:r>
                            <a:rPr lang="ru-RU" sz="1400">
                              <a:effectLst/>
                            </a:rPr>
                            <a:t> 61000 – 4 – 21 (расчёт по пиковым значениям)</a:t>
                          </a:r>
                          <a:endParaRPr lang="ru-RU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IEC</a:t>
                          </a:r>
                          <a:r>
                            <a:rPr lang="ru-RU" sz="1400" dirty="0">
                              <a:effectLst/>
                            </a:rPr>
                            <a:t> 61000 – 4 – 21 (расчёт по средним значениям)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0792815"/>
                      </a:ext>
                    </a:extLst>
                  </a:tr>
                  <a:tr h="4565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Калибровочный коэффициент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6241" t="-110667" r="-131767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30029" t="-110667" r="-1166" b="-5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5873328"/>
                      </a:ext>
                    </a:extLst>
                  </a:tr>
                  <a:tr h="4565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Нагрузочный коэффициент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6A101B"/>
                              </a:solidFill>
                              <a:effectLst/>
                            </a:rPr>
                            <a:t> </a:t>
                          </a:r>
                          <a:endParaRPr lang="ru-RU" sz="1000" dirty="0">
                            <a:solidFill>
                              <a:srgbClr val="6A101B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19774" t="-210667" r="-98023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57388145"/>
                      </a:ext>
                    </a:extLst>
                  </a:tr>
                  <a:tr h="33928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</a:rPr>
                            <a:t>Потери ввода</a:t>
                          </a:r>
                          <a:endParaRPr lang="ru-RU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6241" t="-423636" r="-131767" b="-4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19774" t="-423636" r="-98023" b="-4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2551709"/>
                      </a:ext>
                    </a:extLst>
                  </a:tr>
                  <a:tr h="334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Мощность помех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6241" t="-523636" r="-131767" b="-3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19774" t="-523636" r="-98023" b="-3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30029" t="-523636" r="-1166" b="-37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9126849"/>
                      </a:ext>
                    </a:extLst>
                  </a:tr>
                  <a:tr h="68484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Напряженность электрического поля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6241" t="-303540" r="-131767" b="-814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19774" t="-303540" r="-98023" b="-814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30029" t="-303540" r="-1166" b="-814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1931164"/>
                      </a:ext>
                    </a:extLst>
                  </a:tr>
                  <a:tr h="446469">
                    <a:tc gridSpan="4"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457200" algn="l"/>
                            </a:tabLst>
                          </a:pPr>
                          <a:r>
                            <a:rPr lang="ru-RU" sz="1400" dirty="0">
                              <a:effectLst/>
                            </a:rPr>
                            <a:t>Где η – КПД передающей </a:t>
                          </a:r>
                          <a:r>
                            <a:rPr lang="ru-RU" sz="1400" dirty="0" smtClean="0">
                              <a:effectLst/>
                            </a:rPr>
                            <a:t>антенны (0,75</a:t>
                          </a:r>
                          <a:r>
                            <a:rPr lang="ru-RU" sz="1400" baseline="0" dirty="0" smtClean="0">
                              <a:effectLst/>
                            </a:rPr>
                            <a:t> для логопериодической и 0,9 для рупорной</a:t>
                          </a:r>
                          <a:r>
                            <a:rPr lang="ru-RU" sz="1400" baseline="0" dirty="0" smtClean="0">
                              <a:effectLst/>
                            </a:rPr>
                            <a:t>)</a:t>
                          </a:r>
                          <a:r>
                            <a:rPr lang="ru-RU" sz="1400" dirty="0" smtClean="0">
                              <a:effectLst/>
                            </a:rPr>
                            <a:t>; </a:t>
                          </a:r>
                          <a:r>
                            <a:rPr lang="en-US" sz="1400" dirty="0">
                              <a:effectLst/>
                            </a:rPr>
                            <a:t>r </a:t>
                          </a:r>
                          <a:r>
                            <a:rPr lang="ru-RU" sz="1400" dirty="0">
                              <a:effectLst/>
                            </a:rPr>
                            <a:t>– расчётное расстояние между РЭС и приёмной антенной, </a:t>
                          </a:r>
                          <a:r>
                            <a:rPr lang="ru-RU" sz="1400" dirty="0" smtClean="0">
                              <a:effectLst/>
                            </a:rPr>
                            <a:t>м; </a:t>
                          </a:r>
                          <a:r>
                            <a:rPr lang="en-US" sz="1400" dirty="0">
                              <a:effectLst/>
                            </a:rPr>
                            <a:t>D </a:t>
                          </a:r>
                          <a:r>
                            <a:rPr lang="ru-RU" sz="1400" dirty="0">
                              <a:effectLst/>
                            </a:rPr>
                            <a:t>– эквивалентная направленность </a:t>
                          </a:r>
                          <a:r>
                            <a:rPr lang="ru-RU" sz="1400" dirty="0" smtClean="0">
                              <a:effectLst/>
                            </a:rPr>
                            <a:t>РЭС.</a:t>
                          </a:r>
                          <a:endParaRPr lang="ru-RU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82142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30729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/>
          <p:cNvSpPr txBox="1"/>
          <p:nvPr/>
        </p:nvSpPr>
        <p:spPr>
          <a:xfrm>
            <a:off x="112877" y="734770"/>
            <a:ext cx="742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</a:t>
            </a: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методик расчёта эмиссии РЭС согласно КТ-160 и </a:t>
            </a:r>
            <a:r>
              <a:rPr lang="en-US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 61000-4-21</a:t>
            </a:r>
            <a:endParaRPr lang="ru-RU" sz="1000" b="0" i="0" dirty="0">
              <a:solidFill>
                <a:srgbClr val="6A10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7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0FF2DA-0E85-DA76-F75D-C3F5E9A8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7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56145" y="182040"/>
            <a:ext cx="7915507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КТ-160 </a:t>
            </a:r>
            <a:r>
              <a:rPr lang="ru-RU" b="1" dirty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</a:t>
            </a:r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61000-4-21</a:t>
            </a:r>
            <a:r>
              <a:rPr lang="en-US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71A78-F267-4F8D-88D0-9E05DFBB2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2E7C2-A2F0-417A-9629-3125CCBD5323}"/>
              </a:ext>
            </a:extLst>
          </p:cNvPr>
          <p:cNvSpPr txBox="1"/>
          <p:nvPr/>
        </p:nvSpPr>
        <p:spPr>
          <a:xfrm>
            <a:off x="112877" y="4779497"/>
            <a:ext cx="120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АО «ГЦМО ЭМС»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835306"/>
              </p:ext>
            </p:extLst>
          </p:nvPr>
        </p:nvGraphicFramePr>
        <p:xfrm>
          <a:off x="112877" y="753045"/>
          <a:ext cx="8922249" cy="4046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4083">
                  <a:extLst>
                    <a:ext uri="{9D8B030D-6E8A-4147-A177-3AD203B41FA5}">
                      <a16:colId xmlns:a16="http://schemas.microsoft.com/office/drawing/2014/main" val="3715489571"/>
                    </a:ext>
                  </a:extLst>
                </a:gridCol>
                <a:gridCol w="2974083">
                  <a:extLst>
                    <a:ext uri="{9D8B030D-6E8A-4147-A177-3AD203B41FA5}">
                      <a16:colId xmlns:a16="http://schemas.microsoft.com/office/drawing/2014/main" val="2682653751"/>
                    </a:ext>
                  </a:extLst>
                </a:gridCol>
                <a:gridCol w="2974083">
                  <a:extLst>
                    <a:ext uri="{9D8B030D-6E8A-4147-A177-3AD203B41FA5}">
                      <a16:colId xmlns:a16="http://schemas.microsoft.com/office/drawing/2014/main" val="1051885512"/>
                    </a:ext>
                  </a:extLst>
                </a:gridCol>
              </a:tblGrid>
              <a:tr h="215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Характеристика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КТ-160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IEC</a:t>
                      </a:r>
                      <a:r>
                        <a:rPr lang="ru-RU" sz="1400" dirty="0">
                          <a:effectLst/>
                        </a:rPr>
                        <a:t> 61000 – 4 – 21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>
                    <a:solidFill>
                      <a:srgbClr val="8214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248097"/>
                  </a:ext>
                </a:extLst>
              </a:tr>
              <a:tr h="6451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Диапазон частот, ГГц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От 0,1 до 6 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В требуемом диапазоне частот, но не ниже нижней </a:t>
                      </a:r>
                      <a:r>
                        <a:rPr lang="ru-RU" sz="1400" dirty="0" smtClean="0">
                          <a:solidFill>
                            <a:srgbClr val="6A101B"/>
                          </a:solidFill>
                          <a:effectLst/>
                        </a:rPr>
                        <a:t>рабочей </a:t>
                      </a: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частоты РЭК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extLst>
                  <a:ext uri="{0D108BD9-81ED-4DB2-BD59-A6C34878D82A}">
                    <a16:rowId xmlns:a16="http://schemas.microsoft.com/office/drawing/2014/main" val="3505346324"/>
                  </a:ext>
                </a:extLst>
              </a:tr>
              <a:tr h="215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Режим работы тюнера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Непрерывный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Непрерывный, Шаговый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extLst>
                  <a:ext uri="{0D108BD9-81ED-4DB2-BD59-A6C34878D82A}">
                    <a16:rowId xmlns:a16="http://schemas.microsoft.com/office/drawing/2014/main" val="1527306395"/>
                  </a:ext>
                </a:extLst>
              </a:tr>
              <a:tr h="4301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Вид измеряемого помехового сигнала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Синусоидальный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Синусоидальный, </a:t>
                      </a:r>
                      <a:r>
                        <a:rPr lang="ru-RU" sz="1400" dirty="0" smtClean="0">
                          <a:solidFill>
                            <a:srgbClr val="6A101B"/>
                          </a:solidFill>
                          <a:effectLst/>
                        </a:rPr>
                        <a:t>Импульсный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extLst>
                  <a:ext uri="{0D108BD9-81ED-4DB2-BD59-A6C34878D82A}">
                    <a16:rowId xmlns:a16="http://schemas.microsoft.com/office/drawing/2014/main" val="3634739037"/>
                  </a:ext>
                </a:extLst>
              </a:tr>
              <a:tr h="860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Детектор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Пиковый 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Пиковый </a:t>
                      </a:r>
                      <a:r>
                        <a:rPr lang="ru-RU" sz="1400" dirty="0" smtClean="0">
                          <a:solidFill>
                            <a:srgbClr val="6A101B"/>
                          </a:solidFill>
                          <a:effectLst/>
                        </a:rPr>
                        <a:t>(</a:t>
                      </a: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в непрерывном или шаговом режиме), Средний (в шаговом режиме), </a:t>
                      </a:r>
                      <a:r>
                        <a:rPr lang="en-US" sz="1400" dirty="0">
                          <a:solidFill>
                            <a:srgbClr val="6A101B"/>
                          </a:solidFill>
                          <a:effectLst/>
                        </a:rPr>
                        <a:t>RMS </a:t>
                      </a: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(измерения импульсных помех)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extLst>
                  <a:ext uri="{0D108BD9-81ED-4DB2-BD59-A6C34878D82A}">
                    <a16:rowId xmlns:a16="http://schemas.microsoft.com/office/drawing/2014/main" val="1947652614"/>
                  </a:ext>
                </a:extLst>
              </a:tr>
              <a:tr h="4301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Кол-во </a:t>
                      </a:r>
                      <a:r>
                        <a:rPr lang="ru-RU" sz="1400" dirty="0" smtClean="0">
                          <a:effectLst/>
                        </a:rPr>
                        <a:t>пространственных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точек на </a:t>
                      </a:r>
                      <a:r>
                        <a:rPr lang="ru-RU" sz="1400" dirty="0">
                          <a:effectLst/>
                        </a:rPr>
                        <a:t>одной частоте, не менее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6A101B"/>
                          </a:solidFill>
                          <a:effectLst/>
                        </a:rPr>
                        <a:t>200</a:t>
                      </a:r>
                      <a:endParaRPr lang="ru-RU" sz="140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Не менее количества точек</a:t>
                      </a:r>
                      <a:r>
                        <a:rPr lang="ru-RU" sz="1400" dirty="0" smtClean="0">
                          <a:solidFill>
                            <a:srgbClr val="6A101B"/>
                          </a:solidFill>
                          <a:effectLst/>
                        </a:rPr>
                        <a:t>, использованных </a:t>
                      </a: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при </a:t>
                      </a:r>
                      <a:r>
                        <a:rPr lang="ru-RU" sz="1400" dirty="0" err="1">
                          <a:solidFill>
                            <a:srgbClr val="6A101B"/>
                          </a:solidFill>
                          <a:effectLst/>
                        </a:rPr>
                        <a:t>валидации</a:t>
                      </a: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 РЭК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extLst>
                  <a:ext uri="{0D108BD9-81ED-4DB2-BD59-A6C34878D82A}">
                    <a16:rowId xmlns:a16="http://schemas.microsoft.com/office/drawing/2014/main" val="358528514"/>
                  </a:ext>
                </a:extLst>
              </a:tr>
              <a:tr h="4301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Используемая для расчёта эмиссии величина приёмной мощности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Максимальная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Максимальная, Средняя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extLst>
                  <a:ext uri="{0D108BD9-81ED-4DB2-BD59-A6C34878D82A}">
                    <a16:rowId xmlns:a16="http://schemas.microsoft.com/office/drawing/2014/main" val="913026784"/>
                  </a:ext>
                </a:extLst>
              </a:tr>
              <a:tr h="264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Эквивалентная направленность </a:t>
                      </a:r>
                      <a:r>
                        <a:rPr lang="ru-RU" sz="1400" dirty="0" smtClean="0">
                          <a:effectLst/>
                        </a:rPr>
                        <a:t>РЭС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6A101B"/>
                          </a:solidFill>
                          <a:effectLst/>
                        </a:rPr>
                        <a:t>1,64 </a:t>
                      </a:r>
                      <a:endParaRPr lang="ru-RU" sz="140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1,7 или расчётная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extLst>
                  <a:ext uri="{0D108BD9-81ED-4DB2-BD59-A6C34878D82A}">
                    <a16:rowId xmlns:a16="http://schemas.microsoft.com/office/drawing/2014/main" val="4191992529"/>
                  </a:ext>
                </a:extLst>
              </a:tr>
              <a:tr h="3971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Шум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6A101B"/>
                          </a:solidFill>
                          <a:effectLst/>
                        </a:rPr>
                        <a:t>Ниже предельного на 6 дБ</a:t>
                      </a:r>
                      <a:endParaRPr lang="ru-RU" sz="140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6A101B"/>
                          </a:solidFill>
                          <a:effectLst/>
                        </a:rPr>
                        <a:t>Ниже предельного на 20 </a:t>
                      </a:r>
                      <a:r>
                        <a:rPr lang="ru-RU" sz="1400" dirty="0" smtClean="0">
                          <a:solidFill>
                            <a:srgbClr val="6A101B"/>
                          </a:solidFill>
                          <a:effectLst/>
                        </a:rPr>
                        <a:t>дБ</a:t>
                      </a:r>
                      <a:endParaRPr lang="ru-RU" sz="14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4" marR="56314" marT="0" marB="0" anchor="ctr"/>
                </a:tc>
                <a:extLst>
                  <a:ext uri="{0D108BD9-81ED-4DB2-BD59-A6C34878D82A}">
                    <a16:rowId xmlns:a16="http://schemas.microsoft.com/office/drawing/2014/main" val="365269817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355" y="529098"/>
            <a:ext cx="742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</a:t>
            </a: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параметров измерений эмиссии РЭС в РЭК, согласно КТ-160 и </a:t>
            </a:r>
            <a:r>
              <a:rPr lang="en-US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 61000 – 4-21 </a:t>
            </a:r>
            <a:endParaRPr lang="ru-RU" sz="1000" b="0" i="0" dirty="0">
              <a:solidFill>
                <a:srgbClr val="6A10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0FF2DA-0E85-DA76-F75D-C3F5E9A8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8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54004" y="139298"/>
            <a:ext cx="7915507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ИЗМЕРЕНИЕ </a:t>
            </a:r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ЭМИССИИ РЭС </a:t>
            </a:r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ПРИМЕНЕНИЕМ РЭК РЕВЕР400</a:t>
            </a:r>
            <a:endParaRPr lang="ru-RU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71A78-F267-4F8D-88D0-9E05DFBB2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2E7C2-A2F0-417A-9629-3125CCBD5323}"/>
              </a:ext>
            </a:extLst>
          </p:cNvPr>
          <p:cNvSpPr txBox="1"/>
          <p:nvPr/>
        </p:nvSpPr>
        <p:spPr>
          <a:xfrm>
            <a:off x="112877" y="4779497"/>
            <a:ext cx="120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АО «ГЦМО ЭМС»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83219" y="4384384"/>
            <a:ext cx="3240717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 </a:t>
            </a:r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Общий вид рабочей зоны РЕВЕР400 для измерения эмиссии</a:t>
            </a:r>
            <a:endParaRPr lang="ru-RU" sz="1000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4403627" y="3603919"/>
            <a:ext cx="1905397" cy="7848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 14 – Схема установки для измерения коэффициента калибровки токосъемников с применением РЭК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6456774" y="3598152"/>
            <a:ext cx="2284607" cy="10618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 15 - 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измерения КК токосъемника в диапазоне частот от 375 МГц до 2 ГГц (усредненное по трём положениям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проводника с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током) и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данными производителя и сторонней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лаборатории 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0471" y="1137071"/>
            <a:ext cx="3817715" cy="2618872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2403" y="741824"/>
            <a:ext cx="1502410" cy="11264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2953698" y="2072641"/>
            <a:ext cx="1559819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 </a:t>
            </a:r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Приёмная антенна</a:t>
            </a:r>
            <a:endParaRPr lang="ru-RU" sz="1000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5073" y="752799"/>
            <a:ext cx="1499526" cy="11016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4296853" y="2055866"/>
            <a:ext cx="1559819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 </a:t>
            </a:r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Передающая антенна и тюнер</a:t>
            </a:r>
            <a:endParaRPr lang="ru-RU" sz="1000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9440" y="2820567"/>
            <a:ext cx="1728470" cy="12960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3323222" y="4389273"/>
            <a:ext cx="1559819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 </a:t>
            </a:r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Генератор образцового поля </a:t>
            </a:r>
            <a:endParaRPr lang="ru-RU" sz="1000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192913"/>
              </p:ext>
            </p:extLst>
          </p:nvPr>
        </p:nvGraphicFramePr>
        <p:xfrm>
          <a:off x="5856672" y="874166"/>
          <a:ext cx="3179824" cy="1800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7852">
                  <a:extLst>
                    <a:ext uri="{9D8B030D-6E8A-4147-A177-3AD203B41FA5}">
                      <a16:colId xmlns:a16="http://schemas.microsoft.com/office/drawing/2014/main" val="2359328180"/>
                    </a:ext>
                  </a:extLst>
                </a:gridCol>
                <a:gridCol w="1181972">
                  <a:extLst>
                    <a:ext uri="{9D8B030D-6E8A-4147-A177-3AD203B41FA5}">
                      <a16:colId xmlns:a16="http://schemas.microsoft.com/office/drawing/2014/main" val="5743269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Оборудование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Диапазон частот, МГц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214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072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Реверберационная</a:t>
                      </a:r>
                      <a:r>
                        <a:rPr lang="ru-RU" sz="1000" dirty="0">
                          <a:effectLst/>
                        </a:rPr>
                        <a:t> камера РЕВЕР400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6A101B"/>
                          </a:solidFill>
                          <a:effectLst/>
                        </a:rPr>
                        <a:t>400 – 18000</a:t>
                      </a:r>
                      <a:endParaRPr lang="ru-RU" sz="100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4355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Передающая </a:t>
                      </a:r>
                      <a:r>
                        <a:rPr lang="ru-RU" sz="1000" dirty="0" smtClean="0">
                          <a:effectLst/>
                        </a:rPr>
                        <a:t>антенна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П6-421М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6A101B"/>
                          </a:solidFill>
                          <a:effectLst/>
                        </a:rPr>
                        <a:t>370 - 6000</a:t>
                      </a:r>
                      <a:endParaRPr lang="ru-RU" sz="10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4957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Приёмная антенна </a:t>
                      </a: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USLP </a:t>
                      </a:r>
                      <a:r>
                        <a:rPr lang="en-US" sz="1000" dirty="0">
                          <a:effectLst/>
                        </a:rPr>
                        <a:t>9143 B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6A101B"/>
                          </a:solidFill>
                          <a:effectLst/>
                        </a:rPr>
                        <a:t>2</a:t>
                      </a:r>
                      <a:r>
                        <a:rPr lang="ru-RU" sz="1000">
                          <a:solidFill>
                            <a:srgbClr val="6A101B"/>
                          </a:solidFill>
                          <a:effectLst/>
                        </a:rPr>
                        <a:t>00</a:t>
                      </a:r>
                      <a:r>
                        <a:rPr lang="en-US" sz="1000">
                          <a:solidFill>
                            <a:srgbClr val="6A101B"/>
                          </a:solidFill>
                          <a:effectLst/>
                        </a:rPr>
                        <a:t> - 7</a:t>
                      </a:r>
                      <a:r>
                        <a:rPr lang="ru-RU" sz="1000">
                          <a:solidFill>
                            <a:srgbClr val="6A101B"/>
                          </a:solidFill>
                          <a:effectLst/>
                        </a:rPr>
                        <a:t>000</a:t>
                      </a:r>
                      <a:endParaRPr lang="ru-RU" sz="100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661516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Анализатор спектра </a:t>
                      </a:r>
                      <a:r>
                        <a:rPr lang="en-US" sz="1000" dirty="0">
                          <a:effectLst/>
                        </a:rPr>
                        <a:t>FSP30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6A101B"/>
                          </a:solidFill>
                          <a:effectLst/>
                        </a:rPr>
                        <a:t>0,009 - 30000</a:t>
                      </a:r>
                      <a:endParaRPr lang="ru-RU" sz="100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503999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Генератор сигналов </a:t>
                      </a:r>
                      <a:r>
                        <a:rPr lang="en-US" sz="1000" dirty="0">
                          <a:effectLst/>
                        </a:rPr>
                        <a:t>E8257D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6A101B"/>
                          </a:solidFill>
                          <a:effectLst/>
                        </a:rPr>
                        <a:t>0,1 - 20000</a:t>
                      </a:r>
                      <a:endParaRPr lang="ru-RU" sz="100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1910283"/>
                  </a:ext>
                </a:extLst>
              </a:tr>
              <a:tr h="120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Генератор поля </a:t>
                      </a:r>
                      <a:r>
                        <a:rPr lang="en-US" sz="1000" dirty="0">
                          <a:effectLst/>
                        </a:rPr>
                        <a:t>CNE V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6A101B"/>
                          </a:solidFill>
                          <a:effectLst/>
                        </a:rPr>
                        <a:t>30 - 1000</a:t>
                      </a:r>
                      <a:endParaRPr lang="ru-RU" sz="10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3780224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856672" y="629513"/>
            <a:ext cx="2953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</a:t>
            </a: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измерительной установки</a:t>
            </a:r>
            <a:endParaRPr lang="ru-RU" sz="1000" b="0" i="0" dirty="0">
              <a:solidFill>
                <a:srgbClr val="6A10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16016" y="2687764"/>
            <a:ext cx="2953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</a:t>
            </a: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1000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Параметры измерений и расчёта</a:t>
            </a:r>
            <a:endParaRPr lang="ru-RU" sz="1000" b="0" i="0" dirty="0">
              <a:solidFill>
                <a:srgbClr val="6A10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92313"/>
              </p:ext>
            </p:extLst>
          </p:nvPr>
        </p:nvGraphicFramePr>
        <p:xfrm>
          <a:off x="4812247" y="2918608"/>
          <a:ext cx="4206697" cy="18947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1562">
                  <a:extLst>
                    <a:ext uri="{9D8B030D-6E8A-4147-A177-3AD203B41FA5}">
                      <a16:colId xmlns:a16="http://schemas.microsoft.com/office/drawing/2014/main" val="3347997363"/>
                    </a:ext>
                  </a:extLst>
                </a:gridCol>
                <a:gridCol w="901083">
                  <a:extLst>
                    <a:ext uri="{9D8B030D-6E8A-4147-A177-3AD203B41FA5}">
                      <a16:colId xmlns:a16="http://schemas.microsoft.com/office/drawing/2014/main" val="360364468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794631193"/>
                    </a:ext>
                  </a:extLst>
                </a:gridCol>
                <a:gridCol w="1101924">
                  <a:extLst>
                    <a:ext uri="{9D8B030D-6E8A-4147-A177-3AD203B41FA5}">
                      <a16:colId xmlns:a16="http://schemas.microsoft.com/office/drawing/2014/main" val="3774281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Характеристика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КТ-160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IEC</a:t>
                      </a:r>
                      <a:r>
                        <a:rPr lang="ru-RU" sz="800" dirty="0">
                          <a:effectLst/>
                        </a:rPr>
                        <a:t> 61000 – 4 – 21 (расчёт по пиковым значениям)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IEC</a:t>
                      </a:r>
                      <a:r>
                        <a:rPr lang="ru-RU" sz="800" dirty="0">
                          <a:effectLst/>
                        </a:rPr>
                        <a:t> 61000 – 4 – 21 (расчёт по средним значениям)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094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Диапазон частот, МГц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6A101B"/>
                          </a:solidFill>
                          <a:effectLst/>
                        </a:rPr>
                        <a:t>400-1000</a:t>
                      </a:r>
                      <a:endParaRPr lang="ru-RU" sz="8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823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Режим работы тюнера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6A101B"/>
                          </a:solidFill>
                          <a:effectLst/>
                        </a:rPr>
                        <a:t>Непрерывный</a:t>
                      </a:r>
                      <a:endParaRPr lang="ru-RU" sz="8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6A101B"/>
                          </a:solidFill>
                          <a:effectLst/>
                        </a:rPr>
                        <a:t>Шаговый</a:t>
                      </a:r>
                      <a:endParaRPr lang="ru-RU" sz="80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6A101B"/>
                          </a:solidFill>
                          <a:effectLst/>
                        </a:rPr>
                        <a:t>Шаговый</a:t>
                      </a:r>
                      <a:endParaRPr lang="ru-RU" sz="80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6495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пространственных точек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6A101B"/>
                          </a:solidFill>
                          <a:effectLst/>
                        </a:rPr>
                        <a:t>350</a:t>
                      </a:r>
                      <a:endParaRPr lang="ru-RU" sz="8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6A101B"/>
                          </a:solidFill>
                          <a:effectLst/>
                        </a:rPr>
                        <a:t>200</a:t>
                      </a:r>
                      <a:endParaRPr lang="ru-RU" sz="8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6A101B"/>
                          </a:solidFill>
                          <a:effectLst/>
                        </a:rPr>
                        <a:t>200</a:t>
                      </a:r>
                      <a:endParaRPr lang="ru-RU" sz="80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5393042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Полоса пропускания анализатора, кГц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6A101B"/>
                          </a:solidFill>
                          <a:effectLst/>
                        </a:rPr>
                        <a:t>100</a:t>
                      </a:r>
                      <a:endParaRPr lang="ru-RU" sz="80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6A101B"/>
                          </a:solidFill>
                          <a:effectLst/>
                        </a:rPr>
                        <a:t>120</a:t>
                      </a:r>
                      <a:endParaRPr lang="ru-RU" sz="8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6A101B"/>
                          </a:solidFill>
                          <a:effectLst/>
                        </a:rPr>
                        <a:t>120</a:t>
                      </a:r>
                      <a:endParaRPr lang="ru-RU" sz="8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539456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Эквивалентная направленность РЭС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14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6A101B"/>
                          </a:solidFill>
                          <a:effectLst/>
                        </a:rPr>
                        <a:t>1,64</a:t>
                      </a:r>
                      <a:endParaRPr lang="ru-RU" sz="8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6A101B"/>
                          </a:solidFill>
                          <a:effectLst/>
                        </a:rPr>
                        <a:t>1,7</a:t>
                      </a:r>
                      <a:endParaRPr lang="ru-RU" sz="8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6A101B"/>
                          </a:solidFill>
                          <a:effectLst/>
                        </a:rPr>
                        <a:t>1,7</a:t>
                      </a:r>
                      <a:endParaRPr lang="ru-RU" sz="800" dirty="0">
                        <a:solidFill>
                          <a:srgbClr val="6A101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9619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51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0FF2DA-0E85-DA76-F75D-C3F5E9A8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7908-EF73-470B-B70B-9B61DA36B55A}" type="slidenum">
              <a:rPr lang="ru-RU" smtClean="0"/>
              <a:t>9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56767" y="134716"/>
            <a:ext cx="7915507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ИЗМЕРЕНИЙ И ИХ АНАЛИЗ</a:t>
            </a:r>
            <a:endParaRPr lang="ru-RU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71A78-F267-4F8D-88D0-9E05DFBB2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7" y="102393"/>
            <a:ext cx="971600" cy="545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2E7C2-A2F0-417A-9629-3125CCBD5323}"/>
              </a:ext>
            </a:extLst>
          </p:cNvPr>
          <p:cNvSpPr txBox="1"/>
          <p:nvPr/>
        </p:nvSpPr>
        <p:spPr>
          <a:xfrm>
            <a:off x="112877" y="4779497"/>
            <a:ext cx="120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АО «ГЦМО ЭМС»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0702014-C6CB-4D3F-8307-B1A014C729C0}"/>
              </a:ext>
            </a:extLst>
          </p:cNvPr>
          <p:cNvSpPr/>
          <p:nvPr/>
        </p:nvSpPr>
        <p:spPr>
          <a:xfrm>
            <a:off x="4281685" y="689652"/>
            <a:ext cx="4581661" cy="4089845"/>
          </a:xfrm>
          <a:prstGeom prst="roundRect">
            <a:avLst>
              <a:gd name="adj" fmla="val 3650"/>
            </a:avLst>
          </a:prstGeom>
          <a:solidFill>
            <a:srgbClr val="821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4494430" y="4210528"/>
            <a:ext cx="4156169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измерений эмиссии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образца РЭС в ПБЭК ГЦМО по ГОСТ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CISPR 16-2-3-2016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 в РЕВЕР400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КТ-160 и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 61000-4-21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8601113"/>
              </p:ext>
            </p:extLst>
          </p:nvPr>
        </p:nvGraphicFramePr>
        <p:xfrm>
          <a:off x="4313185" y="915566"/>
          <a:ext cx="4289530" cy="3368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222127"/>
              </p:ext>
            </p:extLst>
          </p:nvPr>
        </p:nvGraphicFramePr>
        <p:xfrm>
          <a:off x="34270" y="866339"/>
          <a:ext cx="4247413" cy="341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9E07923-E04B-FD1F-2341-D3AADCB9FCF8}"/>
              </a:ext>
            </a:extLst>
          </p:cNvPr>
          <p:cNvSpPr txBox="1"/>
          <p:nvPr/>
        </p:nvSpPr>
        <p:spPr>
          <a:xfrm>
            <a:off x="64859" y="4213265"/>
            <a:ext cx="4114482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Рис.7 </a:t>
            </a:r>
            <a:r>
              <a:rPr lang="ru-RU" sz="1000" b="1" dirty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Разность между результатами измерений эмиссии образца РЭС в ПБЭК ГЦМО по </a:t>
            </a:r>
            <a:r>
              <a:rPr lang="ru-RU" sz="1000" b="1" dirty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 CISPR 16-2-3-2016</a:t>
            </a:r>
            <a:r>
              <a:rPr lang="ru-RU" sz="1000" b="1" dirty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РЕВЕР400 по КТ-160 и </a:t>
            </a:r>
            <a:r>
              <a:rPr lang="en-US" sz="1000" b="1" dirty="0" smtClean="0">
                <a:solidFill>
                  <a:srgbClr val="6A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 61000-4-21</a:t>
            </a:r>
            <a:endParaRPr lang="ru-RU" sz="1000" b="1" dirty="0">
              <a:solidFill>
                <a:srgbClr val="6A1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2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3626</TotalTime>
  <Words>1384</Words>
  <Application>Microsoft Office PowerPoint</Application>
  <PresentationFormat>Экран (16:9)</PresentationFormat>
  <Paragraphs>262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 Narrow</vt:lpstr>
      <vt:lpstr>Arial</vt:lpstr>
      <vt:lpstr>Cambria Math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ak Valerius</dc:creator>
  <cp:lastModifiedBy>ktgun</cp:lastModifiedBy>
  <cp:revision>304</cp:revision>
  <dcterms:created xsi:type="dcterms:W3CDTF">2015-06-03T15:29:00Z</dcterms:created>
  <dcterms:modified xsi:type="dcterms:W3CDTF">2024-06-04T13:57:32Z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32888360CC534B14AAD92F37DBAE8D18</vt:lpwstr>
  </property>
  <property fmtid="{D5CDD505-2E9C-101B-9397-08002B2CF9AE}" pid="3" name="KSOProductBuildVer">
    <vt:lpwstr>1033-11.2.0.10308</vt:lpwstr>
  </property>
</Properties>
</file>